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97" r:id="rId3"/>
  </p:sldMasterIdLst>
  <p:notesMasterIdLst>
    <p:notesMasterId r:id="rId51"/>
  </p:notesMasterIdLst>
  <p:sldIdLst>
    <p:sldId id="324" r:id="rId4"/>
    <p:sldId id="325" r:id="rId5"/>
    <p:sldId id="327" r:id="rId6"/>
    <p:sldId id="267" r:id="rId7"/>
    <p:sldId id="268" r:id="rId8"/>
    <p:sldId id="269" r:id="rId9"/>
    <p:sldId id="270" r:id="rId10"/>
    <p:sldId id="386" r:id="rId11"/>
    <p:sldId id="271" r:id="rId12"/>
    <p:sldId id="290" r:id="rId13"/>
    <p:sldId id="326" r:id="rId14"/>
    <p:sldId id="280" r:id="rId15"/>
    <p:sldId id="282" r:id="rId16"/>
    <p:sldId id="283" r:id="rId17"/>
    <p:sldId id="284" r:id="rId18"/>
    <p:sldId id="296" r:id="rId19"/>
    <p:sldId id="287" r:id="rId20"/>
    <p:sldId id="288" r:id="rId21"/>
    <p:sldId id="328" r:id="rId22"/>
    <p:sldId id="293" r:id="rId23"/>
    <p:sldId id="380" r:id="rId24"/>
    <p:sldId id="295" r:id="rId25"/>
    <p:sldId id="330" r:id="rId26"/>
    <p:sldId id="323" r:id="rId27"/>
    <p:sldId id="329" r:id="rId28"/>
    <p:sldId id="375" r:id="rId29"/>
    <p:sldId id="376" r:id="rId30"/>
    <p:sldId id="377" r:id="rId31"/>
    <p:sldId id="304" r:id="rId32"/>
    <p:sldId id="305" r:id="rId33"/>
    <p:sldId id="378" r:id="rId34"/>
    <p:sldId id="385" r:id="rId35"/>
    <p:sldId id="357" r:id="rId36"/>
    <p:sldId id="365" r:id="rId37"/>
    <p:sldId id="366" r:id="rId38"/>
    <p:sldId id="368" r:id="rId39"/>
    <p:sldId id="331" r:id="rId40"/>
    <p:sldId id="289" r:id="rId41"/>
    <p:sldId id="306" r:id="rId42"/>
    <p:sldId id="381" r:id="rId43"/>
    <p:sldId id="332" r:id="rId44"/>
    <p:sldId id="299" r:id="rId45"/>
    <p:sldId id="300" r:id="rId46"/>
    <p:sldId id="333" r:id="rId47"/>
    <p:sldId id="298" r:id="rId48"/>
    <p:sldId id="301" r:id="rId49"/>
    <p:sldId id="292" r:id="rId50"/>
  </p:sldIdLst>
  <p:sldSz cx="9144000" cy="5143500" type="screen16x9"/>
  <p:notesSz cx="6858000" cy="9144000"/>
  <p:defaultText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EC5D33-010C-8446-8933-222CF179A00E}">
          <p14:sldIdLst>
            <p14:sldId id="324"/>
            <p14:sldId id="325"/>
          </p14:sldIdLst>
        </p14:section>
        <p14:section name="Desktop" id="{177359E2-054B-BD44-A7C1-CC9C915AF5EA}">
          <p14:sldIdLst>
            <p14:sldId id="327"/>
            <p14:sldId id="267"/>
            <p14:sldId id="268"/>
            <p14:sldId id="269"/>
            <p14:sldId id="270"/>
            <p14:sldId id="386"/>
            <p14:sldId id="271"/>
            <p14:sldId id="290"/>
          </p14:sldIdLst>
        </p14:section>
        <p14:section name="Mobile" id="{BE730ECA-2EF9-B448-BABF-2A30314A16AD}">
          <p14:sldIdLst>
            <p14:sldId id="326"/>
            <p14:sldId id="280"/>
            <p14:sldId id="282"/>
            <p14:sldId id="283"/>
            <p14:sldId id="284"/>
            <p14:sldId id="296"/>
            <p14:sldId id="287"/>
            <p14:sldId id="288"/>
          </p14:sldIdLst>
        </p14:section>
        <p14:section name="E-mail Products" id="{DB4DAA46-5D6C-B640-8D6D-0CBDAE279771}">
          <p14:sldIdLst>
            <p14:sldId id="328"/>
            <p14:sldId id="293"/>
            <p14:sldId id="380"/>
            <p14:sldId id="295"/>
          </p14:sldIdLst>
        </p14:section>
        <p14:section name="Video" id="{857E20E2-F7DF-A84E-ABE5-D04BC0FDE5BA}">
          <p14:sldIdLst>
            <p14:sldId id="330"/>
            <p14:sldId id="323"/>
          </p14:sldIdLst>
        </p14:section>
        <p14:section name="Native" id="{9F94501C-8488-FE44-B0AE-5D409A0F0B62}">
          <p14:sldIdLst>
            <p14:sldId id="329"/>
            <p14:sldId id="375"/>
            <p14:sldId id="376"/>
            <p14:sldId id="377"/>
            <p14:sldId id="304"/>
            <p14:sldId id="305"/>
            <p14:sldId id="378"/>
            <p14:sldId id="385"/>
          </p14:sldIdLst>
        </p14:section>
        <p14:section name="Outdoor Channel" id="{BB172042-A9DB-4485-8960-BDF82D5948C3}">
          <p14:sldIdLst>
            <p14:sldId id="357"/>
            <p14:sldId id="365"/>
            <p14:sldId id="366"/>
            <p14:sldId id="368"/>
          </p14:sldIdLst>
        </p14:section>
        <p14:section name="Rich Media" id="{B9A605DC-9690-0145-8ADE-2DCB9D13FC43}">
          <p14:sldIdLst>
            <p14:sldId id="331"/>
            <p14:sldId id="289"/>
            <p14:sldId id="306"/>
            <p14:sldId id="381"/>
          </p14:sldIdLst>
        </p14:section>
        <p14:section name="Targeting Capabilities" id="{445CA767-A647-CD48-A1ED-35C25A4B8CA9}">
          <p14:sldIdLst>
            <p14:sldId id="332"/>
            <p14:sldId id="299"/>
            <p14:sldId id="300"/>
          </p14:sldIdLst>
        </p14:section>
        <p14:section name="Appendix" id="{C735DFD7-25FA-D74C-99F4-669267FD4647}">
          <p14:sldIdLst>
            <p14:sldId id="333"/>
            <p14:sldId id="298"/>
            <p14:sldId id="301"/>
            <p14:sldId id="29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34" autoAdjust="0"/>
    <p:restoredTop sz="95652" autoAdjust="0"/>
  </p:normalViewPr>
  <p:slideViewPr>
    <p:cSldViewPr>
      <p:cViewPr>
        <p:scale>
          <a:sx n="121" d="100"/>
          <a:sy n="121" d="100"/>
        </p:scale>
        <p:origin x="-320" y="-1040"/>
      </p:cViewPr>
      <p:guideLst>
        <p:guide orient="horz" pos="612"/>
        <p:guide pos="144"/>
      </p:guideLst>
    </p:cSldViewPr>
  </p:slideViewPr>
  <p:notesTextViewPr>
    <p:cViewPr>
      <p:scale>
        <a:sx n="100" d="100"/>
        <a:sy n="100" d="100"/>
      </p:scale>
      <p:origin x="0" y="0"/>
    </p:cViewPr>
  </p:notesTextViewPr>
  <p:sorterViewPr>
    <p:cViewPr>
      <p:scale>
        <a:sx n="171" d="100"/>
        <a:sy n="17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E1C2D5-EB75-4380-BEFE-AE2F37159732}" type="datetimeFigureOut">
              <a:rPr lang="en-US" smtClean="0"/>
              <a:pPr/>
              <a:t>2/29/16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D73A91-AEC1-432A-ACEC-A923ABD32D04}" type="slidenum">
              <a:rPr lang="en-US" smtClean="0"/>
              <a:pPr/>
              <a:t>‹#›</a:t>
            </a:fld>
            <a:endParaRPr lang="en-US"/>
          </a:p>
        </p:txBody>
      </p:sp>
    </p:spTree>
    <p:extLst>
      <p:ext uri="{BB962C8B-B14F-4D97-AF65-F5344CB8AC3E}">
        <p14:creationId xmlns:p14="http://schemas.microsoft.com/office/powerpoint/2010/main" val="2430738056"/>
      </p:ext>
    </p:extLst>
  </p:cSld>
  <p:clrMap bg1="lt1" tx1="dk1" bg2="lt2" tx2="dk2" accent1="accent1" accent2="accent2" accent3="accent3" accent4="accent4" accent5="accent5" accent6="accent6" hlink="hlink" folHlink="folHlink"/>
  <p:notesStyle>
    <a:lvl1pPr marL="0" algn="l" defTabSz="914265" rtl="0" eaLnBrk="1" latinLnBrk="0" hangingPunct="1">
      <a:defRPr sz="1200" kern="1200">
        <a:solidFill>
          <a:schemeClr val="tx1"/>
        </a:solidFill>
        <a:latin typeface="+mn-lt"/>
        <a:ea typeface="+mn-ea"/>
        <a:cs typeface="+mn-cs"/>
      </a:defRPr>
    </a:lvl1pPr>
    <a:lvl2pPr marL="457130" algn="l" defTabSz="914265" rtl="0" eaLnBrk="1" latinLnBrk="0" hangingPunct="1">
      <a:defRPr sz="1200" kern="1200">
        <a:solidFill>
          <a:schemeClr val="tx1"/>
        </a:solidFill>
        <a:latin typeface="+mn-lt"/>
        <a:ea typeface="+mn-ea"/>
        <a:cs typeface="+mn-cs"/>
      </a:defRPr>
    </a:lvl2pPr>
    <a:lvl3pPr marL="914265" algn="l" defTabSz="914265" rtl="0" eaLnBrk="1" latinLnBrk="0" hangingPunct="1">
      <a:defRPr sz="1200" kern="1200">
        <a:solidFill>
          <a:schemeClr val="tx1"/>
        </a:solidFill>
        <a:latin typeface="+mn-lt"/>
        <a:ea typeface="+mn-ea"/>
        <a:cs typeface="+mn-cs"/>
      </a:defRPr>
    </a:lvl3pPr>
    <a:lvl4pPr marL="1371396" algn="l" defTabSz="914265" rtl="0" eaLnBrk="1" latinLnBrk="0" hangingPunct="1">
      <a:defRPr sz="1200" kern="1200">
        <a:solidFill>
          <a:schemeClr val="tx1"/>
        </a:solidFill>
        <a:latin typeface="+mn-lt"/>
        <a:ea typeface="+mn-ea"/>
        <a:cs typeface="+mn-cs"/>
      </a:defRPr>
    </a:lvl4pPr>
    <a:lvl5pPr marL="1828529" algn="l" defTabSz="914265" rtl="0" eaLnBrk="1" latinLnBrk="0" hangingPunct="1">
      <a:defRPr sz="1200" kern="1200">
        <a:solidFill>
          <a:schemeClr val="tx1"/>
        </a:solidFill>
        <a:latin typeface="+mn-lt"/>
        <a:ea typeface="+mn-ea"/>
        <a:cs typeface="+mn-cs"/>
      </a:defRPr>
    </a:lvl5pPr>
    <a:lvl6pPr marL="2285658" algn="l" defTabSz="914265" rtl="0" eaLnBrk="1" latinLnBrk="0" hangingPunct="1">
      <a:defRPr sz="1200" kern="1200">
        <a:solidFill>
          <a:schemeClr val="tx1"/>
        </a:solidFill>
        <a:latin typeface="+mn-lt"/>
        <a:ea typeface="+mn-ea"/>
        <a:cs typeface="+mn-cs"/>
      </a:defRPr>
    </a:lvl6pPr>
    <a:lvl7pPr marL="2742788" algn="l" defTabSz="914265" rtl="0" eaLnBrk="1" latinLnBrk="0" hangingPunct="1">
      <a:defRPr sz="1200" kern="1200">
        <a:solidFill>
          <a:schemeClr val="tx1"/>
        </a:solidFill>
        <a:latin typeface="+mn-lt"/>
        <a:ea typeface="+mn-ea"/>
        <a:cs typeface="+mn-cs"/>
      </a:defRPr>
    </a:lvl7pPr>
    <a:lvl8pPr marL="3199920" algn="l" defTabSz="914265" rtl="0" eaLnBrk="1" latinLnBrk="0" hangingPunct="1">
      <a:defRPr sz="1200" kern="1200">
        <a:solidFill>
          <a:schemeClr val="tx1"/>
        </a:solidFill>
        <a:latin typeface="+mn-lt"/>
        <a:ea typeface="+mn-ea"/>
        <a:cs typeface="+mn-cs"/>
      </a:defRPr>
    </a:lvl8pPr>
    <a:lvl9pPr marL="3657052" algn="l" defTabSz="9142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the CTR represent ads</a:t>
            </a:r>
            <a:r>
              <a:rPr lang="en-US" baseline="0" dirty="0" smtClean="0"/>
              <a:t> or overall?</a:t>
            </a:r>
            <a:endParaRPr lang="en-US" dirty="0"/>
          </a:p>
        </p:txBody>
      </p:sp>
      <p:sp>
        <p:nvSpPr>
          <p:cNvPr id="4" name="Slide Number Placeholder 3"/>
          <p:cNvSpPr>
            <a:spLocks noGrp="1"/>
          </p:cNvSpPr>
          <p:nvPr>
            <p:ph type="sldNum" sz="quarter" idx="10"/>
          </p:nvPr>
        </p:nvSpPr>
        <p:spPr/>
        <p:txBody>
          <a:bodyPr/>
          <a:lstStyle/>
          <a:p>
            <a:fld id="{43D73A91-AEC1-432A-ACEC-A923ABD32D04}" type="slidenum">
              <a:rPr lang="en-US" smtClean="0"/>
              <a:pPr/>
              <a:t>20</a:t>
            </a:fld>
            <a:endParaRPr lang="en-US"/>
          </a:p>
        </p:txBody>
      </p:sp>
    </p:spTree>
    <p:extLst>
      <p:ext uri="{BB962C8B-B14F-4D97-AF65-F5344CB8AC3E}">
        <p14:creationId xmlns:p14="http://schemas.microsoft.com/office/powerpoint/2010/main" val="314174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Image to the right - RH</a:t>
            </a:r>
            <a:endParaRPr lang="en-US" dirty="0"/>
          </a:p>
        </p:txBody>
      </p:sp>
      <p:sp>
        <p:nvSpPr>
          <p:cNvPr id="4" name="Slide Number Placeholder 3"/>
          <p:cNvSpPr>
            <a:spLocks noGrp="1"/>
          </p:cNvSpPr>
          <p:nvPr>
            <p:ph type="sldNum" sz="quarter" idx="10"/>
          </p:nvPr>
        </p:nvSpPr>
        <p:spPr/>
        <p:txBody>
          <a:bodyPr/>
          <a:lstStyle/>
          <a:p>
            <a:fld id="{43D73A91-AEC1-432A-ACEC-A923ABD32D04}" type="slidenum">
              <a:rPr lang="en-US" smtClean="0"/>
              <a:pPr/>
              <a:t>27</a:t>
            </a:fld>
            <a:endParaRPr lang="en-US"/>
          </a:p>
        </p:txBody>
      </p:sp>
    </p:spTree>
    <p:extLst>
      <p:ext uri="{BB962C8B-B14F-4D97-AF65-F5344CB8AC3E}">
        <p14:creationId xmlns:p14="http://schemas.microsoft.com/office/powerpoint/2010/main" val="428142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images in - RH</a:t>
            </a:r>
            <a:endParaRPr lang="en-US" dirty="0"/>
          </a:p>
        </p:txBody>
      </p:sp>
      <p:sp>
        <p:nvSpPr>
          <p:cNvPr id="4" name="Slide Number Placeholder 3"/>
          <p:cNvSpPr>
            <a:spLocks noGrp="1"/>
          </p:cNvSpPr>
          <p:nvPr>
            <p:ph type="sldNum" sz="quarter" idx="10"/>
          </p:nvPr>
        </p:nvSpPr>
        <p:spPr/>
        <p:txBody>
          <a:bodyPr/>
          <a:lstStyle/>
          <a:p>
            <a:fld id="{43D73A91-AEC1-432A-ACEC-A923ABD32D04}" type="slidenum">
              <a:rPr lang="en-US" smtClean="0"/>
              <a:pPr/>
              <a:t>28</a:t>
            </a:fld>
            <a:endParaRPr lang="en-US"/>
          </a:p>
        </p:txBody>
      </p:sp>
    </p:spTree>
    <p:extLst>
      <p:ext uri="{BB962C8B-B14F-4D97-AF65-F5344CB8AC3E}">
        <p14:creationId xmlns:p14="http://schemas.microsoft.com/office/powerpoint/2010/main" val="1552549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73A91-AEC1-432A-ACEC-A923ABD32D04}" type="slidenum">
              <a:rPr lang="en-US" smtClean="0"/>
              <a:pPr/>
              <a:t>32</a:t>
            </a:fld>
            <a:endParaRPr lang="en-US"/>
          </a:p>
        </p:txBody>
      </p:sp>
    </p:spTree>
    <p:extLst>
      <p:ext uri="{BB962C8B-B14F-4D97-AF65-F5344CB8AC3E}">
        <p14:creationId xmlns:p14="http://schemas.microsoft.com/office/powerpoint/2010/main" val="144964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G&amp;A Madness,</a:t>
            </a:r>
            <a:r>
              <a:rPr lang="en-US" baseline="0" dirty="0" smtClean="0"/>
              <a:t> Gift Guide and some OC image</a:t>
            </a:r>
            <a:endParaRPr lang="en-US" dirty="0"/>
          </a:p>
        </p:txBody>
      </p:sp>
      <p:sp>
        <p:nvSpPr>
          <p:cNvPr id="4" name="Slide Number Placeholder 3"/>
          <p:cNvSpPr>
            <a:spLocks noGrp="1"/>
          </p:cNvSpPr>
          <p:nvPr>
            <p:ph type="sldNum" sz="quarter" idx="10"/>
          </p:nvPr>
        </p:nvSpPr>
        <p:spPr/>
        <p:txBody>
          <a:bodyPr/>
          <a:lstStyle/>
          <a:p>
            <a:fld id="{43D73A91-AEC1-432A-ACEC-A923ABD32D04}" type="slidenum">
              <a:rPr lang="en-US" smtClean="0"/>
              <a:pPr/>
              <a:t>34</a:t>
            </a:fld>
            <a:endParaRPr lang="en-US"/>
          </a:p>
        </p:txBody>
      </p:sp>
    </p:spTree>
    <p:extLst>
      <p:ext uri="{BB962C8B-B14F-4D97-AF65-F5344CB8AC3E}">
        <p14:creationId xmlns:p14="http://schemas.microsoft.com/office/powerpoint/2010/main" val="1212322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GAF </a:t>
            </a:r>
            <a:r>
              <a:rPr lang="en-US" dirty="0" err="1" smtClean="0"/>
              <a:t>Minn</a:t>
            </a:r>
            <a:r>
              <a:rPr lang="en-US" dirty="0" smtClean="0"/>
              <a:t> Kota Cat Page &amp; OC Go </a:t>
            </a:r>
            <a:r>
              <a:rPr lang="en-US" dirty="0" err="1" smtClean="0"/>
              <a:t>Rving</a:t>
            </a:r>
            <a:r>
              <a:rPr lang="en-US" dirty="0" smtClean="0"/>
              <a:t> cat page</a:t>
            </a:r>
            <a:endParaRPr lang="en-US" dirty="0"/>
          </a:p>
        </p:txBody>
      </p:sp>
      <p:sp>
        <p:nvSpPr>
          <p:cNvPr id="4" name="Slide Number Placeholder 3"/>
          <p:cNvSpPr>
            <a:spLocks noGrp="1"/>
          </p:cNvSpPr>
          <p:nvPr>
            <p:ph type="sldNum" sz="quarter" idx="10"/>
          </p:nvPr>
        </p:nvSpPr>
        <p:spPr/>
        <p:txBody>
          <a:bodyPr/>
          <a:lstStyle/>
          <a:p>
            <a:fld id="{43D73A91-AEC1-432A-ACEC-A923ABD32D04}" type="slidenum">
              <a:rPr lang="en-US" smtClean="0"/>
              <a:pPr/>
              <a:t>35</a:t>
            </a:fld>
            <a:endParaRPr lang="en-US"/>
          </a:p>
        </p:txBody>
      </p:sp>
    </p:spTree>
    <p:extLst>
      <p:ext uri="{BB962C8B-B14F-4D97-AF65-F5344CB8AC3E}">
        <p14:creationId xmlns:p14="http://schemas.microsoft.com/office/powerpoint/2010/main" val="1896920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Shot Show on AMO   &amp; NRA on OC</a:t>
            </a:r>
            <a:endParaRPr lang="en-US" dirty="0"/>
          </a:p>
        </p:txBody>
      </p:sp>
      <p:sp>
        <p:nvSpPr>
          <p:cNvPr id="4" name="Slide Number Placeholder 3"/>
          <p:cNvSpPr>
            <a:spLocks noGrp="1"/>
          </p:cNvSpPr>
          <p:nvPr>
            <p:ph type="sldNum" sz="quarter" idx="10"/>
          </p:nvPr>
        </p:nvSpPr>
        <p:spPr/>
        <p:txBody>
          <a:bodyPr/>
          <a:lstStyle/>
          <a:p>
            <a:fld id="{43D73A91-AEC1-432A-ACEC-A923ABD32D04}" type="slidenum">
              <a:rPr lang="en-US" smtClean="0"/>
              <a:pPr/>
              <a:t>36</a:t>
            </a:fld>
            <a:endParaRPr lang="en-US"/>
          </a:p>
        </p:txBody>
      </p:sp>
    </p:spTree>
    <p:extLst>
      <p:ext uri="{BB962C8B-B14F-4D97-AF65-F5344CB8AC3E}">
        <p14:creationId xmlns:p14="http://schemas.microsoft.com/office/powerpoint/2010/main" val="1129598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73A91-AEC1-432A-ACEC-A923ABD32D04}" type="slidenum">
              <a:rPr lang="en-US" smtClean="0"/>
              <a:pPr/>
              <a:t>47</a:t>
            </a:fld>
            <a:endParaRPr lang="en-US"/>
          </a:p>
        </p:txBody>
      </p:sp>
    </p:spTree>
    <p:extLst>
      <p:ext uri="{BB962C8B-B14F-4D97-AF65-F5344CB8AC3E}">
        <p14:creationId xmlns:p14="http://schemas.microsoft.com/office/powerpoint/2010/main" val="2396729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0" indent="0" algn="ctr">
              <a:buNone/>
              <a:defRPr>
                <a:solidFill>
                  <a:schemeClr val="tx1">
                    <a:tint val="75000"/>
                  </a:schemeClr>
                </a:solidFill>
              </a:defRPr>
            </a:lvl2pPr>
            <a:lvl3pPr marL="914265" indent="0" algn="ctr">
              <a:buNone/>
              <a:defRPr>
                <a:solidFill>
                  <a:schemeClr val="tx1">
                    <a:tint val="75000"/>
                  </a:schemeClr>
                </a:solidFill>
              </a:defRPr>
            </a:lvl3pPr>
            <a:lvl4pPr marL="1371396" indent="0" algn="ctr">
              <a:buNone/>
              <a:defRPr>
                <a:solidFill>
                  <a:schemeClr val="tx1">
                    <a:tint val="75000"/>
                  </a:schemeClr>
                </a:solidFill>
              </a:defRPr>
            </a:lvl4pPr>
            <a:lvl5pPr marL="1828529" indent="0" algn="ctr">
              <a:buNone/>
              <a:defRPr>
                <a:solidFill>
                  <a:schemeClr val="tx1">
                    <a:tint val="75000"/>
                  </a:schemeClr>
                </a:solidFill>
              </a:defRPr>
            </a:lvl5pPr>
            <a:lvl6pPr marL="2285658" indent="0" algn="ctr">
              <a:buNone/>
              <a:defRPr>
                <a:solidFill>
                  <a:schemeClr val="tx1">
                    <a:tint val="75000"/>
                  </a:schemeClr>
                </a:solidFill>
              </a:defRPr>
            </a:lvl6pPr>
            <a:lvl7pPr marL="2742788" indent="0" algn="ctr">
              <a:buNone/>
              <a:defRPr>
                <a:solidFill>
                  <a:schemeClr val="tx1">
                    <a:tint val="75000"/>
                  </a:schemeClr>
                </a:solidFill>
              </a:defRPr>
            </a:lvl7pPr>
            <a:lvl8pPr marL="3199920" indent="0" algn="ctr">
              <a:buNone/>
              <a:defRPr>
                <a:solidFill>
                  <a:schemeClr val="tx1">
                    <a:tint val="75000"/>
                  </a:schemeClr>
                </a:solidFill>
              </a:defRPr>
            </a:lvl8pPr>
            <a:lvl9pPr marL="365705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E284A5-C0B1-4BB6-B17F-6FFD369F426B}" type="datetimeFigureOut">
              <a:rPr lang="en-US" smtClean="0"/>
              <a:pPr/>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AFB07-3EAE-4676-9B7E-5933C26EEB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284A5-C0B1-4BB6-B17F-6FFD369F426B}" type="datetimeFigureOut">
              <a:rPr lang="en-US" smtClean="0"/>
              <a:pPr/>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AFB07-3EAE-4676-9B7E-5933C26EEB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284A5-C0B1-4BB6-B17F-6FFD369F426B}" type="datetimeFigureOut">
              <a:rPr lang="en-US" smtClean="0"/>
              <a:pPr/>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AFB07-3EAE-4676-9B7E-5933C26EEB76}"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Media Placeholder 1"/>
          <p:cNvSpPr>
            <a:spLocks noGrp="1"/>
          </p:cNvSpPr>
          <p:nvPr>
            <p:ph type="media" sz="quarter" idx="13"/>
          </p:nvPr>
        </p:nvSpPr>
        <p:spPr>
          <a:xfrm>
            <a:off x="1828800" y="1276350"/>
            <a:ext cx="5410200" cy="3560410"/>
          </a:xfrm>
        </p:spPr>
      </p:sp>
    </p:spTree>
    <p:extLst>
      <p:ext uri="{BB962C8B-B14F-4D97-AF65-F5344CB8AC3E}">
        <p14:creationId xmlns:p14="http://schemas.microsoft.com/office/powerpoint/2010/main" val="1194732045"/>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520069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71306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739673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802746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450087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456427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45026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284A5-C0B1-4BB6-B17F-6FFD369F426B}" type="datetimeFigureOut">
              <a:rPr lang="en-US" smtClean="0"/>
              <a:pPr/>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AFB07-3EAE-4676-9B7E-5933C26EEB7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368455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718781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4232655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531277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973736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520481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45760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130808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139304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890105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5" indent="0">
              <a:buNone/>
              <a:defRPr sz="1600">
                <a:solidFill>
                  <a:schemeClr val="tx1">
                    <a:tint val="75000"/>
                  </a:schemeClr>
                </a:solidFill>
              </a:defRPr>
            </a:lvl3pPr>
            <a:lvl4pPr marL="1371396" indent="0">
              <a:buNone/>
              <a:defRPr sz="1400">
                <a:solidFill>
                  <a:schemeClr val="tx1">
                    <a:tint val="75000"/>
                  </a:schemeClr>
                </a:solidFill>
              </a:defRPr>
            </a:lvl4pPr>
            <a:lvl5pPr marL="1828529" indent="0">
              <a:buNone/>
              <a:defRPr sz="1400">
                <a:solidFill>
                  <a:schemeClr val="tx1">
                    <a:tint val="75000"/>
                  </a:schemeClr>
                </a:solidFill>
              </a:defRPr>
            </a:lvl5pPr>
            <a:lvl6pPr marL="2285658" indent="0">
              <a:buNone/>
              <a:defRPr sz="1400">
                <a:solidFill>
                  <a:schemeClr val="tx1">
                    <a:tint val="75000"/>
                  </a:schemeClr>
                </a:solidFill>
              </a:defRPr>
            </a:lvl6pPr>
            <a:lvl7pPr marL="2742788" indent="0">
              <a:buNone/>
              <a:defRPr sz="1400">
                <a:solidFill>
                  <a:schemeClr val="tx1">
                    <a:tint val="75000"/>
                  </a:schemeClr>
                </a:solidFill>
              </a:defRPr>
            </a:lvl7pPr>
            <a:lvl8pPr marL="3199920" indent="0">
              <a:buNone/>
              <a:defRPr sz="1400">
                <a:solidFill>
                  <a:schemeClr val="tx1">
                    <a:tint val="75000"/>
                  </a:schemeClr>
                </a:solidFill>
              </a:defRPr>
            </a:lvl8pPr>
            <a:lvl9pPr marL="365705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E284A5-C0B1-4BB6-B17F-6FFD369F426B}" type="datetimeFigureOut">
              <a:rPr lang="en-US" smtClean="0"/>
              <a:pPr/>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AFB07-3EAE-4676-9B7E-5933C26EEB7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248403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614088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729442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1812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95788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E284A5-C0B1-4BB6-B17F-6FFD369F426B}" type="datetimeFigureOut">
              <a:rPr lang="en-US" smtClean="0"/>
              <a:pPr/>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AFB07-3EAE-4676-9B7E-5933C26EEB76}"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E284A5-C0B1-4BB6-B17F-6FFD369F426B}" type="datetimeFigureOut">
              <a:rPr lang="en-US" smtClean="0"/>
              <a:pPr/>
              <a:t>2/29/16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9AFB07-3EAE-4676-9B7E-5933C26EEB76}"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E284A5-C0B1-4BB6-B17F-6FFD369F426B}" type="datetimeFigureOut">
              <a:rPr lang="en-US" smtClean="0"/>
              <a:pPr/>
              <a:t>2/29/16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9AFB07-3EAE-4676-9B7E-5933C26EEB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284A5-C0B1-4BB6-B17F-6FFD369F426B}" type="datetimeFigureOut">
              <a:rPr lang="en-US" smtClean="0"/>
              <a:pPr/>
              <a:t>2/29/16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9AFB07-3EAE-4676-9B7E-5933C26EEB76}"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E284A5-C0B1-4BB6-B17F-6FFD369F426B}" type="datetimeFigureOut">
              <a:rPr lang="en-US" smtClean="0"/>
              <a:pPr/>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AFB07-3EAE-4676-9B7E-5933C26EEB76}"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0" indent="0">
              <a:buNone/>
              <a:defRPr sz="2800"/>
            </a:lvl2pPr>
            <a:lvl3pPr marL="914265" indent="0">
              <a:buNone/>
              <a:defRPr sz="2400"/>
            </a:lvl3pPr>
            <a:lvl4pPr marL="1371396" indent="0">
              <a:buNone/>
              <a:defRPr sz="2000"/>
            </a:lvl4pPr>
            <a:lvl5pPr marL="1828529" indent="0">
              <a:buNone/>
              <a:defRPr sz="2000"/>
            </a:lvl5pPr>
            <a:lvl6pPr marL="2285658" indent="0">
              <a:buNone/>
              <a:defRPr sz="2000"/>
            </a:lvl6pPr>
            <a:lvl7pPr marL="2742788" indent="0">
              <a:buNone/>
              <a:defRPr sz="2000"/>
            </a:lvl7pPr>
            <a:lvl8pPr marL="3199920" indent="0">
              <a:buNone/>
              <a:defRPr sz="2000"/>
            </a:lvl8pPr>
            <a:lvl9pPr marL="3657052" indent="0">
              <a:buNone/>
              <a:defRPr sz="2000"/>
            </a:lvl9pPr>
          </a:lstStyle>
          <a:p>
            <a:endParaRPr lang="en-US"/>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E284A5-C0B1-4BB6-B17F-6FFD369F426B}" type="datetimeFigureOut">
              <a:rPr lang="en-US" smtClean="0"/>
              <a:pPr/>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AFB07-3EAE-4676-9B7E-5933C26EEB76}"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D5E284A5-C0B1-4BB6-B17F-6FFD369F426B}" type="datetimeFigureOut">
              <a:rPr lang="en-US" smtClean="0"/>
              <a:pPr/>
              <a:t>2/29/16</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DB9AFB07-3EAE-4676-9B7E-5933C26EEB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265" rtl="0" eaLnBrk="1" latinLnBrk="0" hangingPunct="1">
        <a:spcBef>
          <a:spcPct val="0"/>
        </a:spcBef>
        <a:buNone/>
        <a:defRPr sz="4400" kern="1200">
          <a:solidFill>
            <a:schemeClr val="tx1"/>
          </a:solidFill>
          <a:latin typeface="+mj-lt"/>
          <a:ea typeface="+mj-ea"/>
          <a:cs typeface="+mj-cs"/>
        </a:defRPr>
      </a:lvl1pPr>
    </p:titleStyle>
    <p:bodyStyle>
      <a:lvl1pPr marL="342848" indent="-342848" algn="l" defTabSz="91426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1" indent="-285708" algn="l" defTabSz="91426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30" indent="-228564" algn="l" defTabSz="91426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60"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93"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22"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6"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7"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8"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76" tIns="34289" rIns="68576" bIns="3428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68576" tIns="34289" rIns="68576" bIns="342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68576" tIns="34289" rIns="68576" bIns="34289" rtlCol="0" anchor="ctr"/>
          <a:lstStyle>
            <a:lvl1pPr algn="l">
              <a:defRPr sz="1200">
                <a:solidFill>
                  <a:schemeClr val="tx1">
                    <a:tint val="75000"/>
                  </a:schemeClr>
                </a:solidFill>
              </a:defRPr>
            </a:lvl1pPr>
          </a:lstStyle>
          <a:p>
            <a:pPr defTabSz="457154"/>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5791200" y="4767264"/>
            <a:ext cx="2895600" cy="273844"/>
          </a:xfrm>
          <a:prstGeom prst="rect">
            <a:avLst/>
          </a:prstGeom>
        </p:spPr>
        <p:txBody>
          <a:bodyPr vert="horz" lIns="68576" tIns="34289" rIns="68576" bIns="34289" rtlCol="0" anchor="ctr"/>
          <a:lstStyle>
            <a:lvl1pPr algn="ctr">
              <a:defRPr sz="1200">
                <a:solidFill>
                  <a:schemeClr val="tx1">
                    <a:tint val="75000"/>
                  </a:schemeClr>
                </a:solidFill>
              </a:defRPr>
            </a:lvl1pPr>
          </a:lstStyle>
          <a:p>
            <a:pPr defTabSz="457154"/>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10400" y="0"/>
            <a:ext cx="2133600" cy="273844"/>
          </a:xfrm>
          <a:prstGeom prst="rect">
            <a:avLst/>
          </a:prstGeom>
        </p:spPr>
        <p:txBody>
          <a:bodyPr vert="horz" lIns="68576" tIns="34289" rIns="68576" bIns="34289" rtlCol="0" anchor="ctr"/>
          <a:lstStyle>
            <a:lvl1pPr algn="r">
              <a:defRPr sz="1200" b="1" cap="none" spc="0">
                <a:ln w="127" cmpd="sng">
                  <a:noFill/>
                  <a:prstDash val="solid"/>
                  <a:miter lim="800000"/>
                </a:ln>
                <a:solidFill>
                  <a:schemeClr val="tx1">
                    <a:lumMod val="85000"/>
                    <a:lumOff val="15000"/>
                  </a:schemeClr>
                </a:solidFill>
                <a:effectLst/>
                <a:latin typeface="Century Gothic"/>
                <a:cs typeface="Century Gothic"/>
              </a:defRPr>
            </a:lvl1pPr>
          </a:lstStyle>
          <a:p>
            <a:pPr defTabSz="457154"/>
            <a:fld id="{60026871-320C-D141-9E4C-E2CDA1394F38}" type="slidenum">
              <a:rPr lang="en-US" smtClean="0">
                <a:solidFill>
                  <a:prstClr val="black">
                    <a:lumMod val="85000"/>
                    <a:lumOff val="15000"/>
                  </a:prstClr>
                </a:solidFill>
              </a:rPr>
              <a:pPr defTabSz="457154"/>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58112548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457154"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457154" rtl="0" eaLnBrk="1" latinLnBrk="0" hangingPunct="1">
        <a:spcBef>
          <a:spcPct val="20000"/>
        </a:spcBef>
        <a:buFont typeface="Arial"/>
        <a:buChar char="•"/>
        <a:defRPr sz="3200" kern="1200">
          <a:solidFill>
            <a:schemeClr val="tx1"/>
          </a:solidFill>
          <a:latin typeface="+mn-lt"/>
          <a:ea typeface="+mn-ea"/>
          <a:cs typeface="+mn-cs"/>
        </a:defRPr>
      </a:lvl1pPr>
      <a:lvl2pPr marL="742877" indent="-285722" algn="l" defTabSz="457154" rtl="0" eaLnBrk="1" latinLnBrk="0" hangingPunct="1">
        <a:spcBef>
          <a:spcPct val="20000"/>
        </a:spcBef>
        <a:buFont typeface="Arial"/>
        <a:buChar char="–"/>
        <a:defRPr sz="2800" kern="1200">
          <a:solidFill>
            <a:schemeClr val="tx1"/>
          </a:solidFill>
          <a:latin typeface="+mn-lt"/>
          <a:ea typeface="+mn-ea"/>
          <a:cs typeface="+mn-cs"/>
        </a:defRPr>
      </a:lvl2pPr>
      <a:lvl3pPr marL="1142887" indent="-228576" algn="l" defTabSz="457154" rtl="0" eaLnBrk="1" latinLnBrk="0" hangingPunct="1">
        <a:spcBef>
          <a:spcPct val="20000"/>
        </a:spcBef>
        <a:buFont typeface="Arial"/>
        <a:buChar char="•"/>
        <a:defRPr sz="2400" kern="1200">
          <a:solidFill>
            <a:schemeClr val="tx1"/>
          </a:solidFill>
          <a:latin typeface="+mn-lt"/>
          <a:ea typeface="+mn-ea"/>
          <a:cs typeface="+mn-cs"/>
        </a:defRPr>
      </a:lvl3pPr>
      <a:lvl4pPr marL="1600040" indent="-228576" algn="l" defTabSz="457154" rtl="0" eaLnBrk="1" latinLnBrk="0" hangingPunct="1">
        <a:spcBef>
          <a:spcPct val="20000"/>
        </a:spcBef>
        <a:buFont typeface="Arial"/>
        <a:buChar char="–"/>
        <a:defRPr sz="2000" kern="1200">
          <a:solidFill>
            <a:schemeClr val="tx1"/>
          </a:solidFill>
          <a:latin typeface="+mn-lt"/>
          <a:ea typeface="+mn-ea"/>
          <a:cs typeface="+mn-cs"/>
        </a:defRPr>
      </a:lvl4pPr>
      <a:lvl5pPr marL="2057195" indent="-228576" algn="l" defTabSz="457154" rtl="0" eaLnBrk="1" latinLnBrk="0" hangingPunct="1">
        <a:spcBef>
          <a:spcPct val="20000"/>
        </a:spcBef>
        <a:buFont typeface="Arial"/>
        <a:buChar char="»"/>
        <a:defRPr sz="2000" kern="1200">
          <a:solidFill>
            <a:schemeClr val="tx1"/>
          </a:solidFill>
          <a:latin typeface="+mn-lt"/>
          <a:ea typeface="+mn-ea"/>
          <a:cs typeface="+mn-cs"/>
        </a:defRPr>
      </a:lvl5pPr>
      <a:lvl6pPr marL="2514348"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504"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8"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12"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10" algn="l" defTabSz="457154" rtl="0" eaLnBrk="1" latinLnBrk="0" hangingPunct="1">
        <a:defRPr sz="1800" kern="1200">
          <a:solidFill>
            <a:schemeClr val="tx1"/>
          </a:solidFill>
          <a:latin typeface="+mn-lt"/>
          <a:ea typeface="+mn-ea"/>
          <a:cs typeface="+mn-cs"/>
        </a:defRPr>
      </a:lvl3pPr>
      <a:lvl4pPr marL="1371464" algn="l" defTabSz="457154" rtl="0" eaLnBrk="1" latinLnBrk="0" hangingPunct="1">
        <a:defRPr sz="1800" kern="1200">
          <a:solidFill>
            <a:schemeClr val="tx1"/>
          </a:solidFill>
          <a:latin typeface="+mn-lt"/>
          <a:ea typeface="+mn-ea"/>
          <a:cs typeface="+mn-cs"/>
        </a:defRPr>
      </a:lvl4pPr>
      <a:lvl5pPr marL="1828619" algn="l" defTabSz="457154" rtl="0" eaLnBrk="1" latinLnBrk="0" hangingPunct="1">
        <a:defRPr sz="1800" kern="1200">
          <a:solidFill>
            <a:schemeClr val="tx1"/>
          </a:solidFill>
          <a:latin typeface="+mn-lt"/>
          <a:ea typeface="+mn-ea"/>
          <a:cs typeface="+mn-cs"/>
        </a:defRPr>
      </a:lvl5pPr>
      <a:lvl6pPr marL="2285772" algn="l" defTabSz="457154" rtl="0" eaLnBrk="1" latinLnBrk="0" hangingPunct="1">
        <a:defRPr sz="1800" kern="1200">
          <a:solidFill>
            <a:schemeClr val="tx1"/>
          </a:solidFill>
          <a:latin typeface="+mn-lt"/>
          <a:ea typeface="+mn-ea"/>
          <a:cs typeface="+mn-cs"/>
        </a:defRPr>
      </a:lvl6pPr>
      <a:lvl7pPr marL="2742926"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5" algn="l" defTabSz="4571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457189"/>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5791200" y="4767264"/>
            <a:ext cx="2895600" cy="273844"/>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457189"/>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10400" y="0"/>
            <a:ext cx="2133600" cy="273844"/>
          </a:xfrm>
          <a:prstGeom prst="rect">
            <a:avLst/>
          </a:prstGeom>
        </p:spPr>
        <p:txBody>
          <a:bodyPr vert="horz" lIns="68580" tIns="34290" rIns="68580" bIns="34290" rtlCol="0" anchor="ctr"/>
          <a:lstStyle>
            <a:lvl1pPr algn="r">
              <a:defRPr sz="1200" b="1" cap="none" spc="0">
                <a:ln w="127" cmpd="sng">
                  <a:noFill/>
                  <a:prstDash val="solid"/>
                  <a:miter lim="800000"/>
                </a:ln>
                <a:solidFill>
                  <a:schemeClr val="tx1">
                    <a:lumMod val="85000"/>
                    <a:lumOff val="15000"/>
                  </a:schemeClr>
                </a:solidFill>
                <a:effectLst/>
                <a:latin typeface="Century Gothic"/>
                <a:cs typeface="Century Gothic"/>
              </a:defRPr>
            </a:lvl1pPr>
          </a:lstStyle>
          <a:p>
            <a:pPr defTabSz="457189"/>
            <a:fld id="{60026871-320C-D141-9E4C-E2CDA1394F38}" type="slidenum">
              <a:rPr lang="en-US" smtClean="0">
                <a:solidFill>
                  <a:prstClr val="black">
                    <a:lumMod val="85000"/>
                    <a:lumOff val="15000"/>
                  </a:prstClr>
                </a:solidFill>
              </a:rPr>
              <a:pPr defTabSz="457189"/>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3869054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hyperlink" Target="http://pubads.g.doubleclick.net/gampad/preview_cookie?gct=fKU4DZzA1YIYlcm8tgUwleXxvQWIAYCAgKCz4vvg5gE&amp;op=set&amp;redirect=http://gundogmag.com&amp;redirect_hash=AJlzBa1FBp-DBouef-IRzPk_dwKpuK1hQg&amp;lineItemId=93187653&amp;creativeId=5712191133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jpe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hyperlink" Target="http://pubads.g.doubleclick.net/gampad/preview_cookie?gct=iw5CwRQS1UMYyMu8tgUwyOfxvQWIAYCAgKCz4vuYAw&amp;op=set&amp;redirect=http://www.gunsandammo.com/tv/a-wide-array-of-airgun-options&amp;redirect_hash=AJlzBa3sgHGncvuYKK-QTBwLa-NuF92mAw&amp;lineItemId=93862053&amp;creativeId=58464776493"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14.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9" Type="http://schemas.openxmlformats.org/officeDocument/2006/relationships/image" Target="../media/image42.png"/><Relationship Id="rId20" Type="http://schemas.openxmlformats.org/officeDocument/2006/relationships/image" Target="../media/image53.png"/><Relationship Id="rId10" Type="http://schemas.openxmlformats.org/officeDocument/2006/relationships/image" Target="../media/image43.png"/><Relationship Id="rId11" Type="http://schemas.openxmlformats.org/officeDocument/2006/relationships/image" Target="../media/image44.png"/><Relationship Id="rId12" Type="http://schemas.openxmlformats.org/officeDocument/2006/relationships/image" Target="../media/image45.png"/><Relationship Id="rId13" Type="http://schemas.openxmlformats.org/officeDocument/2006/relationships/image" Target="../media/image46.png"/><Relationship Id="rId14" Type="http://schemas.openxmlformats.org/officeDocument/2006/relationships/image" Target="../media/image47.png"/><Relationship Id="rId15" Type="http://schemas.openxmlformats.org/officeDocument/2006/relationships/image" Target="../media/image48.png"/><Relationship Id="rId16" Type="http://schemas.openxmlformats.org/officeDocument/2006/relationships/image" Target="../media/image49.png"/><Relationship Id="rId17" Type="http://schemas.openxmlformats.org/officeDocument/2006/relationships/image" Target="../media/image50.png"/><Relationship Id="rId18" Type="http://schemas.openxmlformats.org/officeDocument/2006/relationships/image" Target="../media/image51.jpeg"/><Relationship Id="rId19" Type="http://schemas.openxmlformats.org/officeDocument/2006/relationships/image" Target="../media/image52.png"/><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image" Target="../media/image47.png"/><Relationship Id="rId14" Type="http://schemas.openxmlformats.org/officeDocument/2006/relationships/image" Target="../media/image48.png"/><Relationship Id="rId15" Type="http://schemas.openxmlformats.org/officeDocument/2006/relationships/image" Target="../media/image49.png"/><Relationship Id="rId16" Type="http://schemas.openxmlformats.org/officeDocument/2006/relationships/image" Target="../media/image50.png"/><Relationship Id="rId17" Type="http://schemas.openxmlformats.org/officeDocument/2006/relationships/image" Target="../media/image55.jpeg"/><Relationship Id="rId18" Type="http://schemas.openxmlformats.org/officeDocument/2006/relationships/image" Target="../media/image56.jpeg"/><Relationship Id="rId19"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image" Target="../media/image54.jpe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jpeg"/><Relationship Id="rId3" Type="http://schemas.openxmlformats.org/officeDocument/2006/relationships/image" Target="../media/image58.jpeg"/></Relationships>
</file>

<file path=ppt/slides/_rels/slide32.xml.rels><?xml version="1.0" encoding="UTF-8" standalone="yes"?>
<Relationships xmlns="http://schemas.openxmlformats.org/package/2006/relationships"><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image" Target="../media/image47.png"/><Relationship Id="rId14" Type="http://schemas.openxmlformats.org/officeDocument/2006/relationships/image" Target="../media/image48.png"/><Relationship Id="rId15" Type="http://schemas.openxmlformats.org/officeDocument/2006/relationships/image" Target="../media/image49.png"/><Relationship Id="rId16" Type="http://schemas.openxmlformats.org/officeDocument/2006/relationships/image" Target="../media/image50.png"/><Relationship Id="rId17" Type="http://schemas.openxmlformats.org/officeDocument/2006/relationships/image" Target="../media/image59.png"/><Relationship Id="rId18" Type="http://schemas.openxmlformats.org/officeDocument/2006/relationships/image" Target="../media/image60.png"/><Relationship Id="rId19" Type="http://schemas.openxmlformats.org/officeDocument/2006/relationships/image" Target="../media/image61.pn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hyperlink" Target="http://www.gunsandammo.com/second-amendment/best-states-for-concealed-carry-2015/" TargetMode="External"/><Relationship Id="rId4" Type="http://schemas.openxmlformats.org/officeDocument/2006/relationships/image" Target="../media/image62.png"/><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36.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pn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jpeg"/><Relationship Id="rId3" Type="http://schemas.openxmlformats.org/officeDocument/2006/relationships/image" Target="../media/image68.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pubads.g.doubleclick.net/gampad/preview_cookie?gct=tfgDDu98g9IYqsW8tgUwquHxvQWIAYCAgKCz4rvBOQ&amp;op=set&amp;redirect=http://gunsandammo.com&amp;redirect_hash=AJlzBa1Sm7wEYb8X4MXaHAMNgEuQetK-bQ&amp;lineItemId=93188013&amp;creativeId=57001722933" TargetMode="External"/><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usa.gov"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jpeg"/><Relationship Id="rId5" Type="http://schemas.openxmlformats.org/officeDocument/2006/relationships/image" Target="../media/image71.jpeg"/><Relationship Id="rId6" Type="http://schemas.openxmlformats.org/officeDocument/2006/relationships/image" Target="../media/image72.png"/><Relationship Id="rId7" Type="http://schemas.openxmlformats.org/officeDocument/2006/relationships/image" Target="../media/image73.png"/><Relationship Id="rId8" Type="http://schemas.openxmlformats.org/officeDocument/2006/relationships/image" Target="../media/image74.png"/><Relationship Id="rId9" Type="http://schemas.openxmlformats.org/officeDocument/2006/relationships/image" Target="../media/image75.png"/><Relationship Id="rId10" Type="http://schemas.openxmlformats.org/officeDocument/2006/relationships/image" Target="../media/image76.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hyperlink" Target="http://pubads.g.doubleclick.net/gampad/preview_cookie?gct=6fWGdYM3xm8Y7sW8tgUw7uHxvQWIAYCAgKCz4rudQQ&amp;op=set&amp;redirect=http://gundogmag.com&amp;redirect_hash=AJlzBa1FBp-DBouef-IRzPk_dwKpuK1hQg&amp;lineItemId=93187413&amp;creativeId=5700172713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hyperlink" Target="http://pubads.g.doubleclick.net/gampad/preview_cookie?gct=v6QHsJrrHLcYiMi8tgUwiOTxvQWIAYCAgKCz4rvN5wE&amp;op=set&amp;redirect=http://gundogmag.com&amp;redirect_hash=AJlzBa1FBp-DBouef-IRzPk_dwKpuK1hQg&amp;lineItemId=93187773&amp;creativeId=5700172785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hyperlink" Target="http://pubads.g.doubleclick.net/gampad/preview_cookie?gct=XTRVc51KYdcYoMa8tgUwoOLxvQWIAYCAgKCz4rv-kAE&amp;op=set&amp;redirect=http://gundogmag.com&amp;redirect_hash=AJlzBa1FBp-DBouef-IRzPk_dwKpuK1hQg&amp;lineItemId=93592773&amp;creativeId=5711245989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hyperlink" Target="http://pubads.g.doubleclick.net/gampad/preview_cookie?gct=4kyMsOX-P_EYvci8tgUwveTxvQWIAYCAgKCz4rvLggE&amp;op=set&amp;redirect=http://gundogmag.com&amp;redirect_hash=AJlzBa1FBp-DBouef-IRzPk_dwKpuK1hQg&amp;lineItemId=93187533&amp;creativeId=57118706853" TargetMode="External"/><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1</a:t>
            </a:fld>
            <a:endParaRPr lang="en-US">
              <a:solidFill>
                <a:prstClr val="black">
                  <a:lumMod val="85000"/>
                  <a:lumOff val="15000"/>
                </a:prstClr>
              </a:solidFill>
            </a:endParaRPr>
          </a:p>
        </p:txBody>
      </p:sp>
      <p:sp>
        <p:nvSpPr>
          <p:cNvPr id="6" name="Rectangle 5"/>
          <p:cNvSpPr/>
          <p:nvPr/>
        </p:nvSpPr>
        <p:spPr>
          <a:xfrm>
            <a:off x="228600" y="4171950"/>
            <a:ext cx="7554071" cy="584776"/>
          </a:xfrm>
          <a:prstGeom prst="rect">
            <a:avLst/>
          </a:prstGeom>
          <a:noFill/>
        </p:spPr>
        <p:txBody>
          <a:bodyPr wrap="none" lIns="91440" tIns="45720" rIns="91440" bIns="45720">
            <a:spAutoFit/>
          </a:bodyPr>
          <a:lstStyle/>
          <a:p>
            <a:pPr algn="ctr"/>
            <a:r>
              <a:rPr lang="en-US" sz="3200" b="1" cap="none" spc="0"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DIGITAL AD PRODUCTS MENU &amp; SPECS</a:t>
            </a:r>
            <a:endParaRPr lang="en-US" sz="3200" b="1" cap="none" spc="0" dirty="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endParaRPr>
          </a:p>
        </p:txBody>
      </p:sp>
    </p:spTree>
    <p:extLst>
      <p:ext uri="{BB962C8B-B14F-4D97-AF65-F5344CB8AC3E}">
        <p14:creationId xmlns:p14="http://schemas.microsoft.com/office/powerpoint/2010/main" val="32334598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SG-SS-Video-Interstitia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5800" y="666750"/>
            <a:ext cx="3962400" cy="4098138"/>
          </a:xfrm>
          <a:prstGeom prst="rect">
            <a:avLst/>
          </a:prstGeom>
          <a:solidFill>
            <a:srgbClr val="000000"/>
          </a:solidFill>
          <a:effectLst>
            <a:outerShdw blurRad="50800" dist="38100" dir="2700000" algn="tl" rotWithShape="0">
              <a:srgbClr val="000000">
                <a:alpha val="43000"/>
              </a:srgbClr>
            </a:outerShdw>
          </a:effectLst>
        </p:spPr>
      </p:pic>
      <p:sp>
        <p:nvSpPr>
          <p:cNvPr id="9" name="Rectangle 8"/>
          <p:cNvSpPr/>
          <p:nvPr/>
        </p:nvSpPr>
        <p:spPr>
          <a:xfrm>
            <a:off x="228600" y="971550"/>
            <a:ext cx="4267533" cy="3170087"/>
          </a:xfrm>
          <a:prstGeom prst="rect">
            <a:avLst/>
          </a:prstGeom>
        </p:spPr>
        <p:txBody>
          <a:bodyPr wrap="square" lIns="91428" tIns="45714" rIns="91428" bIns="45714">
            <a:spAutoFit/>
          </a:bodyPr>
          <a:lstStyle/>
          <a:p>
            <a:r>
              <a:rPr lang="en-US" sz="800" b="1" dirty="0">
                <a:cs typeface="Source Sans Pro"/>
              </a:rPr>
              <a:t>Initial Dimensions (</a:t>
            </a:r>
            <a:r>
              <a:rPr lang="en-US" sz="800" b="1" dirty="0" err="1">
                <a:cs typeface="Source Sans Pro"/>
              </a:rPr>
              <a:t>WxH</a:t>
            </a:r>
            <a:r>
              <a:rPr lang="en-US" sz="800" b="1" dirty="0">
                <a:cs typeface="Source Sans Pro"/>
              </a:rPr>
              <a:t> in Pixels): </a:t>
            </a:r>
            <a:r>
              <a:rPr lang="en-US" sz="800" dirty="0">
                <a:cs typeface="Source Sans Pro"/>
              </a:rPr>
              <a:t>300 x 250</a:t>
            </a:r>
          </a:p>
          <a:p>
            <a:r>
              <a:rPr lang="en-US" sz="800" b="1" dirty="0">
                <a:cs typeface="Source Sans Pro"/>
              </a:rPr>
              <a:t>Maximum Expanded Dimensions (</a:t>
            </a:r>
            <a:r>
              <a:rPr lang="en-US" sz="800" b="1" dirty="0" err="1">
                <a:cs typeface="Source Sans Pro"/>
              </a:rPr>
              <a:t>WxH</a:t>
            </a:r>
            <a:r>
              <a:rPr lang="en-US" sz="800" b="1" dirty="0">
                <a:cs typeface="Source Sans Pro"/>
              </a:rPr>
              <a:t> in Pixels): </a:t>
            </a:r>
            <a:r>
              <a:rPr lang="en-US" sz="800" dirty="0">
                <a:cs typeface="Source Sans Pro"/>
              </a:rPr>
              <a:t>Expansion not Allowed for this unit</a:t>
            </a:r>
          </a:p>
          <a:p>
            <a:r>
              <a:rPr lang="en-US" sz="800" b="1" dirty="0">
                <a:cs typeface="Source Sans Pro"/>
              </a:rPr>
              <a:t>Formats:  </a:t>
            </a:r>
            <a:r>
              <a:rPr lang="en-US" sz="800" dirty="0">
                <a:cs typeface="Source Sans Pro"/>
              </a:rPr>
              <a:t>GIF, JPG, PNG, HTML5, </a:t>
            </a:r>
            <a:r>
              <a:rPr lang="en-US" sz="800" dirty="0" err="1">
                <a:cs typeface="Source Sans Pro"/>
              </a:rPr>
              <a:t>Javascript</a:t>
            </a:r>
            <a:endParaRPr lang="en-US" sz="800" dirty="0">
              <a:cs typeface="Source Sans Pro"/>
            </a:endParaRPr>
          </a:p>
          <a:p>
            <a:r>
              <a:rPr lang="en-US" sz="800" b="1" dirty="0">
                <a:cs typeface="Source Sans Pro"/>
              </a:rPr>
              <a:t>Initial File Size Max: </a:t>
            </a:r>
            <a:r>
              <a:rPr lang="en-US" sz="800" dirty="0">
                <a:cs typeface="Source Sans Pro"/>
              </a:rPr>
              <a:t>200 KB</a:t>
            </a:r>
          </a:p>
          <a:p>
            <a:r>
              <a:rPr lang="en-US" sz="800" b="1" dirty="0">
                <a:cs typeface="Source Sans Pro"/>
              </a:rPr>
              <a:t>Subsequent Max User Initiated File Load Size: </a:t>
            </a:r>
            <a:r>
              <a:rPr lang="en-US" sz="800" dirty="0">
                <a:cs typeface="Source Sans Pro"/>
              </a:rPr>
              <a:t>300 KB</a:t>
            </a:r>
          </a:p>
          <a:p>
            <a:r>
              <a:rPr lang="en-US" sz="800" b="1" dirty="0">
                <a:cs typeface="Source Sans Pro"/>
              </a:rPr>
              <a:t>Max Video and Animation Frame Rate: </a:t>
            </a:r>
            <a:r>
              <a:rPr lang="en-US" sz="800" dirty="0">
                <a:cs typeface="Source Sans Pro"/>
              </a:rPr>
              <a:t>24 FPS</a:t>
            </a:r>
          </a:p>
          <a:p>
            <a:r>
              <a:rPr lang="en-US" sz="800" b="1" dirty="0">
                <a:cs typeface="Source Sans Pro"/>
              </a:rPr>
              <a:t>Max Animation Length: </a:t>
            </a:r>
            <a:r>
              <a:rPr lang="en-US" sz="800" dirty="0">
                <a:cs typeface="Source Sans Pro"/>
              </a:rPr>
              <a:t>15 seconds</a:t>
            </a:r>
          </a:p>
          <a:p>
            <a:r>
              <a:rPr lang="en-US" sz="800" b="1" dirty="0">
                <a:cs typeface="Source Sans Pro"/>
              </a:rPr>
              <a:t>Max Video Length: </a:t>
            </a:r>
            <a:r>
              <a:rPr lang="en-US" sz="800" dirty="0">
                <a:cs typeface="Source Sans Pro"/>
              </a:rPr>
              <a:t>15 seconds</a:t>
            </a:r>
          </a:p>
          <a:p>
            <a:r>
              <a:rPr lang="en-US" sz="800" b="1" dirty="0">
                <a:cs typeface="Source Sans Pro"/>
              </a:rPr>
              <a:t>Audio: </a:t>
            </a:r>
            <a:r>
              <a:rPr lang="en-US" sz="800" dirty="0">
                <a:cs typeface="Source Sans Pro"/>
              </a:rPr>
              <a:t>User-initiated: Tap</a:t>
            </a:r>
          </a:p>
          <a:p>
            <a:endParaRPr lang="en-US" sz="800" dirty="0">
              <a:cs typeface="Source Sans Pro"/>
            </a:endParaRPr>
          </a:p>
          <a:p>
            <a:r>
              <a:rPr lang="en-US" sz="800" b="1" dirty="0">
                <a:cs typeface="Source Sans Pro"/>
              </a:rPr>
              <a:t>Minimum Required Controls:  </a:t>
            </a:r>
            <a:r>
              <a:rPr lang="en-US" sz="800" dirty="0">
                <a:cs typeface="Source Sans Pro"/>
              </a:rPr>
              <a:t>“Close” control provided by browser window if ad displays in its own browser window. If overlaid on target page, include “Close X” button. Font = 8pt (11px) - 16pt (21px)</a:t>
            </a:r>
          </a:p>
          <a:p>
            <a:endParaRPr lang="en-US" sz="800" dirty="0">
              <a:cs typeface="Source Sans Pro"/>
            </a:endParaRPr>
          </a:p>
          <a:p>
            <a:r>
              <a:rPr lang="en-US" sz="800" b="1" dirty="0">
                <a:cs typeface="Source Sans Pro"/>
              </a:rPr>
              <a:t>Video must include:</a:t>
            </a:r>
          </a:p>
          <a:p>
            <a:r>
              <a:rPr lang="en-US" sz="800" dirty="0">
                <a:cs typeface="Source Sans Pro"/>
              </a:rPr>
              <a:t>Play, Pause, Mute (volume control to zero (0) output may be included instead of or in addition to Mute control)</a:t>
            </a:r>
          </a:p>
          <a:p>
            <a:endParaRPr lang="en-US" sz="800" dirty="0">
              <a:cs typeface="Source Sans Pro"/>
            </a:endParaRPr>
          </a:p>
          <a:p>
            <a:r>
              <a:rPr lang="en-US" sz="800" b="1" dirty="0">
                <a:cs typeface="Source Sans Pro"/>
              </a:rPr>
              <a:t>Labeling Requirements, Font Size, </a:t>
            </a:r>
            <a:r>
              <a:rPr lang="en-US" sz="800" b="1" dirty="0" err="1">
                <a:cs typeface="Source Sans Pro"/>
              </a:rPr>
              <a:t>etc</a:t>
            </a:r>
            <a:r>
              <a:rPr lang="en-US" sz="800" b="1" dirty="0">
                <a:cs typeface="Source Sans Pro"/>
              </a:rPr>
              <a:t>: </a:t>
            </a:r>
            <a:r>
              <a:rPr lang="en-US" sz="800" dirty="0">
                <a:cs typeface="Source Sans Pro"/>
              </a:rPr>
              <a:t>Ad unit content must be clearly distinguishable from normal webpage content (i.e. ad unit must have clearly defined borders and not be confused with normal page content)</a:t>
            </a:r>
          </a:p>
          <a:p>
            <a:endParaRPr lang="en-US" sz="800" dirty="0">
              <a:cs typeface="Source Sans Pro"/>
            </a:endParaRPr>
          </a:p>
          <a:p>
            <a:r>
              <a:rPr lang="en-US" sz="800" b="1" dirty="0">
                <a:cs typeface="Source Sans Pro"/>
              </a:rPr>
              <a:t>Submission Lead Time: </a:t>
            </a:r>
            <a:r>
              <a:rPr lang="en-US" sz="800" dirty="0">
                <a:cs typeface="Source Sans Pro"/>
              </a:rPr>
              <a:t>5 business </a:t>
            </a:r>
            <a:r>
              <a:rPr lang="en-US" sz="800" dirty="0" smtClean="0">
                <a:cs typeface="Source Sans Pro"/>
              </a:rPr>
              <a:t>days</a:t>
            </a:r>
          </a:p>
          <a:p>
            <a:endParaRPr lang="en-US" sz="800" dirty="0">
              <a:cs typeface="Source Sans Pro"/>
            </a:endParaRPr>
          </a:p>
          <a:p>
            <a:r>
              <a:rPr lang="en-US" sz="800" b="1" dirty="0">
                <a:cs typeface="Source Sans Pro"/>
              </a:rPr>
              <a:t>Historical Performance for this Ad Size</a:t>
            </a:r>
            <a:r>
              <a:rPr lang="en-US" sz="800" b="1" dirty="0" smtClean="0">
                <a:cs typeface="Source Sans Pro"/>
              </a:rPr>
              <a:t>: CTR 1.93% </a:t>
            </a:r>
            <a:endParaRPr lang="en-US" sz="800" dirty="0">
              <a:cs typeface="Source Sans Pro"/>
            </a:endParaRPr>
          </a:p>
        </p:txBody>
      </p:sp>
      <p:sp>
        <p:nvSpPr>
          <p:cNvPr id="8" name="TextBox 7"/>
          <p:cNvSpPr txBox="1"/>
          <p:nvPr/>
        </p:nvSpPr>
        <p:spPr>
          <a:xfrm>
            <a:off x="304800" y="514350"/>
            <a:ext cx="4267200" cy="461653"/>
          </a:xfrm>
          <a:prstGeom prst="rect">
            <a:avLst/>
          </a:prstGeom>
          <a:noFill/>
        </p:spPr>
        <p:txBody>
          <a:bodyPr wrap="square" lIns="91428" tIns="45714" rIns="91428" bIns="45714" rtlCol="0">
            <a:spAutoFit/>
          </a:bodyPr>
          <a:lstStyle/>
          <a:p>
            <a:r>
              <a:rPr lang="en-US" sz="2400" dirty="0">
                <a:solidFill>
                  <a:schemeClr val="bg1">
                    <a:lumMod val="65000"/>
                  </a:schemeClr>
                </a:solidFill>
                <a:ea typeface="Open Sans" pitchFamily="34" charset="0"/>
                <a:cs typeface="Open Sans" pitchFamily="34" charset="0"/>
              </a:rPr>
              <a:t>600 x 600</a:t>
            </a:r>
          </a:p>
        </p:txBody>
      </p:sp>
      <p:sp>
        <p:nvSpPr>
          <p:cNvPr id="10" name="TextBox 9"/>
          <p:cNvSpPr txBox="1"/>
          <p:nvPr/>
        </p:nvSpPr>
        <p:spPr>
          <a:xfrm>
            <a:off x="228600" y="133352"/>
            <a:ext cx="4572000" cy="584775"/>
          </a:xfrm>
          <a:prstGeom prst="rect">
            <a:avLst/>
          </a:prstGeom>
          <a:noFill/>
        </p:spPr>
        <p:txBody>
          <a:bodyPr wrap="square" lIns="91428" tIns="45714" rIns="91428" bIns="45714" rtlCol="0">
            <a:spAutoFit/>
          </a:bodyPr>
          <a:lstStyle/>
          <a:p>
            <a:r>
              <a:rPr lang="en-US" sz="3200" b="1" dirty="0">
                <a:solidFill>
                  <a:schemeClr val="bg1">
                    <a:lumMod val="50000"/>
                  </a:schemeClr>
                </a:solidFill>
                <a:latin typeface="+mj-lt"/>
                <a:ea typeface="Open Sans" pitchFamily="34" charset="0"/>
                <a:cs typeface="Open Sans" pitchFamily="34" charset="0"/>
              </a:rPr>
              <a:t>Video Interstitial</a:t>
            </a:r>
          </a:p>
        </p:txBody>
      </p:sp>
    </p:spTree>
    <p:extLst>
      <p:ext uri="{BB962C8B-B14F-4D97-AF65-F5344CB8AC3E}">
        <p14:creationId xmlns:p14="http://schemas.microsoft.com/office/powerpoint/2010/main" val="57956094"/>
      </p:ext>
    </p:extLst>
  </p:cSld>
  <p:clrMapOvr>
    <a:masterClrMapping/>
  </p:clrMapOvr>
  <mc:AlternateContent xmlns:mc="http://schemas.openxmlformats.org/markup-compatibility/2006" xmlns:p14="http://schemas.microsoft.com/office/powerpoint/2010/main">
    <mc:Choice Requires="p14">
      <p:transition p14:dur="0" advClick="0" advTm="1500"/>
    </mc:Choice>
    <mc:Fallback xmlns="">
      <p:transition advClick="0" advTm="150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11</a:t>
            </a:fld>
            <a:endParaRPr lang="en-US">
              <a:solidFill>
                <a:prstClr val="black">
                  <a:lumMod val="85000"/>
                  <a:lumOff val="15000"/>
                </a:prstClr>
              </a:solidFill>
            </a:endParaRPr>
          </a:p>
        </p:txBody>
      </p:sp>
      <p:sp>
        <p:nvSpPr>
          <p:cNvPr id="5" name="Rectangle 4"/>
          <p:cNvSpPr/>
          <p:nvPr/>
        </p:nvSpPr>
        <p:spPr>
          <a:xfrm>
            <a:off x="228600" y="4171950"/>
            <a:ext cx="1645402" cy="584776"/>
          </a:xfrm>
          <a:prstGeom prst="rect">
            <a:avLst/>
          </a:prstGeom>
          <a:noFill/>
        </p:spPr>
        <p:txBody>
          <a:bodyPr wrap="none" lIns="91440" tIns="45720" rIns="91440" bIns="45720">
            <a:spAutoFit/>
          </a:bodyPr>
          <a:lstStyle/>
          <a:p>
            <a:pPr algn="ctr"/>
            <a:r>
              <a:rPr lang="en-US" sz="3200" b="1" cap="none" spc="0"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MOBILE</a:t>
            </a:r>
            <a:endParaRPr lang="en-US" sz="3200" b="1" cap="none" spc="0" dirty="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endParaRPr>
          </a:p>
        </p:txBody>
      </p:sp>
    </p:spTree>
    <p:extLst>
      <p:ext uri="{BB962C8B-B14F-4D97-AF65-F5344CB8AC3E}">
        <p14:creationId xmlns:p14="http://schemas.microsoft.com/office/powerpoint/2010/main" val="15519303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SG-iphone-device-mockup-320x100.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1" y="666750"/>
            <a:ext cx="1740176" cy="3638550"/>
          </a:xfrm>
          <a:prstGeom prst="rect">
            <a:avLst/>
          </a:prstGeom>
          <a:effectLst>
            <a:outerShdw blurRad="50800" dist="38100" dir="2700000" algn="tl" rotWithShape="0">
              <a:srgbClr val="000000">
                <a:alpha val="43000"/>
              </a:srgbClr>
            </a:outerShdw>
          </a:effectLst>
        </p:spPr>
      </p:pic>
      <p:sp>
        <p:nvSpPr>
          <p:cNvPr id="9" name="Rectangle 8"/>
          <p:cNvSpPr/>
          <p:nvPr/>
        </p:nvSpPr>
        <p:spPr>
          <a:xfrm>
            <a:off x="228600" y="971550"/>
            <a:ext cx="4267533" cy="3662530"/>
          </a:xfrm>
          <a:prstGeom prst="rect">
            <a:avLst/>
          </a:prstGeom>
        </p:spPr>
        <p:txBody>
          <a:bodyPr wrap="square" lIns="91428" tIns="45714" rIns="91428" bIns="45714">
            <a:spAutoFit/>
          </a:bodyPr>
          <a:lstStyle/>
          <a:p>
            <a:r>
              <a:rPr lang="en-US" sz="800" b="1" dirty="0">
                <a:cs typeface="Source Sans Pro"/>
              </a:rPr>
              <a:t>Initial Dimensions (</a:t>
            </a:r>
            <a:r>
              <a:rPr lang="en-US" sz="800" b="1" dirty="0" err="1">
                <a:cs typeface="Source Sans Pro"/>
              </a:rPr>
              <a:t>WxH</a:t>
            </a:r>
            <a:r>
              <a:rPr lang="en-US" sz="800" b="1" dirty="0">
                <a:cs typeface="Source Sans Pro"/>
              </a:rPr>
              <a:t> in Pixels): </a:t>
            </a:r>
            <a:r>
              <a:rPr lang="en-US" sz="800" dirty="0">
                <a:cs typeface="Source Sans Pro"/>
              </a:rPr>
              <a:t>320 x 100 (320 x 50, 300 x 100, 300 x 50)</a:t>
            </a:r>
          </a:p>
          <a:p>
            <a:r>
              <a:rPr lang="en-US" sz="800" b="1" dirty="0">
                <a:cs typeface="Source Sans Pro"/>
              </a:rPr>
              <a:t>Maximum Expanded Dimensions (</a:t>
            </a:r>
            <a:r>
              <a:rPr lang="en-US" sz="800" b="1" dirty="0" err="1">
                <a:cs typeface="Source Sans Pro"/>
              </a:rPr>
              <a:t>WxH</a:t>
            </a:r>
            <a:r>
              <a:rPr lang="en-US" sz="800" b="1" dirty="0">
                <a:cs typeface="Source Sans Pro"/>
              </a:rPr>
              <a:t> in Pixels): </a:t>
            </a:r>
            <a:r>
              <a:rPr lang="en-US" sz="800" dirty="0">
                <a:cs typeface="Source Sans Pro"/>
              </a:rPr>
              <a:t>320x416, Full Screen (Technical restrictions may apply for full screen expansion.)</a:t>
            </a:r>
          </a:p>
          <a:p>
            <a:r>
              <a:rPr lang="en-US" sz="800" b="1" dirty="0">
                <a:cs typeface="Source Sans Pro"/>
              </a:rPr>
              <a:t>Formats:  </a:t>
            </a:r>
            <a:r>
              <a:rPr lang="en-US" sz="800" dirty="0">
                <a:cs typeface="Source Sans Pro"/>
              </a:rPr>
              <a:t>HTML5 required, GIF, JPG, PNG for backup </a:t>
            </a:r>
            <a:endParaRPr lang="en-US" sz="800" dirty="0" smtClean="0">
              <a:cs typeface="Source Sans Pro"/>
            </a:endParaRPr>
          </a:p>
          <a:p>
            <a:r>
              <a:rPr lang="en-US" sz="800" b="1" dirty="0" smtClean="0">
                <a:cs typeface="Source Sans Pro"/>
              </a:rPr>
              <a:t>Initial </a:t>
            </a:r>
            <a:r>
              <a:rPr lang="en-US" sz="800" b="1" dirty="0">
                <a:cs typeface="Source Sans Pro"/>
              </a:rPr>
              <a:t>File Size Max: </a:t>
            </a:r>
            <a:r>
              <a:rPr lang="en-US" sz="800" dirty="0">
                <a:cs typeface="Source Sans Pro"/>
              </a:rPr>
              <a:t>35 KB</a:t>
            </a:r>
          </a:p>
          <a:p>
            <a:r>
              <a:rPr lang="en-US" sz="800" b="1" dirty="0">
                <a:cs typeface="Source Sans Pro"/>
              </a:rPr>
              <a:t>Secondary Polite Load Max: </a:t>
            </a:r>
            <a:r>
              <a:rPr lang="en-US" sz="800" dirty="0">
                <a:cs typeface="Source Sans Pro"/>
              </a:rPr>
              <a:t>Best Practice</a:t>
            </a:r>
          </a:p>
          <a:p>
            <a:r>
              <a:rPr lang="en-US" sz="800" b="1" dirty="0">
                <a:cs typeface="Source Sans Pro"/>
              </a:rPr>
              <a:t>Max Video and Animation Frame Rate: </a:t>
            </a:r>
            <a:r>
              <a:rPr lang="en-US" sz="800" dirty="0">
                <a:cs typeface="Source Sans Pro"/>
              </a:rPr>
              <a:t>24 FPS</a:t>
            </a:r>
          </a:p>
          <a:p>
            <a:r>
              <a:rPr lang="en-US" sz="800" b="1" dirty="0">
                <a:cs typeface="Source Sans Pro"/>
              </a:rPr>
              <a:t>Max Animation Length: </a:t>
            </a:r>
            <a:r>
              <a:rPr lang="en-US" sz="800" dirty="0">
                <a:cs typeface="Source Sans Pro"/>
              </a:rPr>
              <a:t>15 seconds</a:t>
            </a:r>
          </a:p>
          <a:p>
            <a:r>
              <a:rPr lang="en-US" sz="800" b="1" dirty="0">
                <a:cs typeface="Source Sans Pro"/>
              </a:rPr>
              <a:t>Max Video Length: </a:t>
            </a:r>
            <a:r>
              <a:rPr lang="en-US" sz="800" dirty="0">
                <a:cs typeface="Source Sans Pro"/>
              </a:rPr>
              <a:t>30 seconds</a:t>
            </a:r>
          </a:p>
          <a:p>
            <a:r>
              <a:rPr lang="en-US" sz="800" b="1" dirty="0">
                <a:cs typeface="Source Sans Pro"/>
              </a:rPr>
              <a:t>Audio: </a:t>
            </a:r>
            <a:r>
              <a:rPr lang="en-US" sz="800" dirty="0">
                <a:cs typeface="Source Sans Pro"/>
              </a:rPr>
              <a:t>User-initiated: Tap</a:t>
            </a:r>
          </a:p>
          <a:p>
            <a:endParaRPr lang="en-US" sz="800" dirty="0">
              <a:cs typeface="Source Sans Pro"/>
            </a:endParaRPr>
          </a:p>
          <a:p>
            <a:r>
              <a:rPr lang="en-US" sz="800" b="1" dirty="0">
                <a:cs typeface="Source Sans Pro"/>
              </a:rPr>
              <a:t>Minimum Required Controls:  </a:t>
            </a:r>
            <a:r>
              <a:rPr lang="en-US" sz="800" dirty="0">
                <a:cs typeface="Source Sans Pro"/>
              </a:rPr>
              <a:t>Control = “Close X” on expanded panel and “Expand” on collapsed panel Font = 8pt (11px) - 16pt (21px) Retract Feature = Either tap to close/expand Video may be played in native player which has standard controls Custom video players must include: Play, Pause, Mute (volume control to zero (0) output may be included instead of or in addition to Mute control)</a:t>
            </a:r>
          </a:p>
          <a:p>
            <a:endParaRPr lang="en-US" sz="800" dirty="0">
              <a:cs typeface="Source Sans Pro"/>
            </a:endParaRPr>
          </a:p>
          <a:p>
            <a:r>
              <a:rPr lang="en-US" sz="800" b="1" dirty="0">
                <a:cs typeface="Source Sans Pro"/>
              </a:rPr>
              <a:t>Labeling Requirements, Font Size, </a:t>
            </a:r>
            <a:r>
              <a:rPr lang="en-US" sz="800" b="1" dirty="0" err="1">
                <a:cs typeface="Source Sans Pro"/>
              </a:rPr>
              <a:t>etc</a:t>
            </a:r>
            <a:r>
              <a:rPr lang="en-US" sz="800" b="1" dirty="0">
                <a:cs typeface="Source Sans Pro"/>
              </a:rPr>
              <a:t>: </a:t>
            </a:r>
            <a:r>
              <a:rPr lang="en-US" sz="800" dirty="0">
                <a:cs typeface="Source Sans Pro"/>
              </a:rPr>
              <a:t>Ad unit content must be clearly distinguishable from normal webpage content (i.e. ad unit must have clearly defined borders and not be confused with normal page content)</a:t>
            </a:r>
          </a:p>
          <a:p>
            <a:endParaRPr lang="en-US" sz="800" dirty="0">
              <a:cs typeface="Source Sans Pro"/>
            </a:endParaRPr>
          </a:p>
          <a:p>
            <a:r>
              <a:rPr lang="en-US" sz="800" b="1" dirty="0">
                <a:cs typeface="Source Sans Pro"/>
              </a:rPr>
              <a:t>Submission Lead Time: </a:t>
            </a:r>
            <a:r>
              <a:rPr lang="en-US" sz="800" dirty="0">
                <a:cs typeface="Source Sans Pro"/>
              </a:rPr>
              <a:t>5 business days</a:t>
            </a:r>
          </a:p>
          <a:p>
            <a:endParaRPr lang="en-US" sz="800" dirty="0">
              <a:cs typeface="Source Sans Pro"/>
            </a:endParaRPr>
          </a:p>
          <a:p>
            <a:r>
              <a:rPr lang="en-US" sz="800" b="1" dirty="0">
                <a:cs typeface="Source Sans Pro"/>
              </a:rPr>
              <a:t>Implementation Notes &amp; Best Practices: </a:t>
            </a:r>
            <a:r>
              <a:rPr lang="en-US" sz="800" dirty="0">
                <a:cs typeface="Source Sans Pro"/>
              </a:rPr>
              <a:t>Ensure images are mobile web optimized; do not use Flash™ assets; landing pages must be mobile optimized; include dimensions in file name; use MRAID specifications when </a:t>
            </a:r>
            <a:r>
              <a:rPr lang="en-US" sz="800" dirty="0" smtClean="0">
                <a:cs typeface="Source Sans Pro"/>
              </a:rPr>
              <a:t>appropriate</a:t>
            </a:r>
          </a:p>
          <a:p>
            <a:endParaRPr lang="en-US" sz="800" dirty="0" smtClean="0">
              <a:cs typeface="Source Sans Pro"/>
            </a:endParaRPr>
          </a:p>
          <a:p>
            <a:r>
              <a:rPr lang="en-US" sz="800" b="1" dirty="0">
                <a:cs typeface="Source Sans Pro"/>
              </a:rPr>
              <a:t>Historical Performance for this Ad Size</a:t>
            </a:r>
            <a:r>
              <a:rPr lang="en-US" sz="800" b="1" dirty="0" smtClean="0">
                <a:cs typeface="Source Sans Pro"/>
              </a:rPr>
              <a:t>: 320x50 .02% CTR  / 320x100 .08% CTR</a:t>
            </a:r>
            <a:endParaRPr lang="en-US" sz="800" dirty="0">
              <a:cs typeface="Source Sans Pro"/>
            </a:endParaRPr>
          </a:p>
        </p:txBody>
      </p:sp>
      <p:sp>
        <p:nvSpPr>
          <p:cNvPr id="8" name="TextBox 7"/>
          <p:cNvSpPr txBox="1"/>
          <p:nvPr/>
        </p:nvSpPr>
        <p:spPr>
          <a:xfrm>
            <a:off x="304800" y="514350"/>
            <a:ext cx="4267200" cy="461653"/>
          </a:xfrm>
          <a:prstGeom prst="rect">
            <a:avLst/>
          </a:prstGeom>
          <a:noFill/>
        </p:spPr>
        <p:txBody>
          <a:bodyPr wrap="square" lIns="91428" tIns="45714" rIns="91428" bIns="45714" rtlCol="0">
            <a:spAutoFit/>
          </a:bodyPr>
          <a:lstStyle/>
          <a:p>
            <a:r>
              <a:rPr lang="en-US" sz="2400" dirty="0">
                <a:solidFill>
                  <a:schemeClr val="bg1">
                    <a:lumMod val="65000"/>
                  </a:schemeClr>
                </a:solidFill>
                <a:ea typeface="Open Sans" pitchFamily="34" charset="0"/>
                <a:cs typeface="Open Sans" pitchFamily="34" charset="0"/>
              </a:rPr>
              <a:t>320 x 100 (320 x 50)</a:t>
            </a:r>
          </a:p>
        </p:txBody>
      </p:sp>
      <p:sp>
        <p:nvSpPr>
          <p:cNvPr id="10" name="TextBox 9"/>
          <p:cNvSpPr txBox="1"/>
          <p:nvPr/>
        </p:nvSpPr>
        <p:spPr>
          <a:xfrm>
            <a:off x="228600" y="133352"/>
            <a:ext cx="4572000" cy="584775"/>
          </a:xfrm>
          <a:prstGeom prst="rect">
            <a:avLst/>
          </a:prstGeom>
          <a:noFill/>
        </p:spPr>
        <p:txBody>
          <a:bodyPr wrap="square" lIns="91428" tIns="45714" rIns="91428" bIns="45714" rtlCol="0">
            <a:spAutoFit/>
          </a:bodyPr>
          <a:lstStyle/>
          <a:p>
            <a:r>
              <a:rPr lang="en-US" sz="3200" b="1" dirty="0">
                <a:solidFill>
                  <a:schemeClr val="bg1">
                    <a:lumMod val="50000"/>
                  </a:schemeClr>
                </a:solidFill>
                <a:latin typeface="+mj-lt"/>
                <a:ea typeface="Open Sans" pitchFamily="34" charset="0"/>
                <a:cs typeface="Open Sans" pitchFamily="34" charset="0"/>
              </a:rPr>
              <a:t>Mobile Leaderboard</a:t>
            </a:r>
          </a:p>
        </p:txBody>
      </p:sp>
      <p:sp>
        <p:nvSpPr>
          <p:cNvPr id="2" name="Rectangle 1"/>
          <p:cNvSpPr/>
          <p:nvPr/>
        </p:nvSpPr>
        <p:spPr>
          <a:xfrm>
            <a:off x="1600200" y="4629150"/>
            <a:ext cx="4572000" cy="276999"/>
          </a:xfrm>
          <a:prstGeom prst="rect">
            <a:avLst/>
          </a:prstGeom>
        </p:spPr>
        <p:txBody>
          <a:bodyPr>
            <a:spAutoFit/>
          </a:bodyPr>
          <a:lstStyle/>
          <a:p>
            <a:r>
              <a:rPr lang="en-US" sz="1200" u="sng" dirty="0">
                <a:hlinkClick r:id="rId3"/>
              </a:rPr>
              <a:t>Mobile Banner</a:t>
            </a:r>
            <a:r>
              <a:rPr lang="en-US" sz="1200" dirty="0"/>
              <a:t> (Only view on a smartphone) </a:t>
            </a:r>
          </a:p>
        </p:txBody>
      </p:sp>
      <p:sp>
        <p:nvSpPr>
          <p:cNvPr id="11" name="TextBox 10"/>
          <p:cNvSpPr txBox="1"/>
          <p:nvPr/>
        </p:nvSpPr>
        <p:spPr>
          <a:xfrm>
            <a:off x="457200" y="4629150"/>
            <a:ext cx="1198691" cy="276999"/>
          </a:xfrm>
          <a:prstGeom prst="rect">
            <a:avLst/>
          </a:prstGeom>
          <a:noFill/>
        </p:spPr>
        <p:txBody>
          <a:bodyPr wrap="none" rtlCol="0">
            <a:spAutoFit/>
          </a:bodyPr>
          <a:lstStyle/>
          <a:p>
            <a:r>
              <a:rPr lang="en-US" sz="1200" dirty="0" smtClean="0"/>
              <a:t>Live Example:</a:t>
            </a:r>
            <a:endParaRPr lang="en-US" sz="1200" dirty="0"/>
          </a:p>
        </p:txBody>
      </p:sp>
    </p:spTree>
    <p:extLst>
      <p:ext uri="{BB962C8B-B14F-4D97-AF65-F5344CB8AC3E}">
        <p14:creationId xmlns:p14="http://schemas.microsoft.com/office/powerpoint/2010/main" val="932384330"/>
      </p:ext>
    </p:extLst>
  </p:cSld>
  <p:clrMapOvr>
    <a:masterClrMapping/>
  </p:clrMapOvr>
  <mc:AlternateContent xmlns:mc="http://schemas.openxmlformats.org/markup-compatibility/2006" xmlns:p14="http://schemas.microsoft.com/office/powerpoint/2010/main">
    <mc:Choice Requires="p14">
      <p:transition p14:dur="0" advClick="0" advTm="1500"/>
    </mc:Choice>
    <mc:Fallback xmlns="">
      <p:transition advClick="0" advTm="150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SG-iphone-device-mockup-300x250.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666753"/>
            <a:ext cx="1752600" cy="3664528"/>
          </a:xfrm>
          <a:prstGeom prst="rect">
            <a:avLst/>
          </a:prstGeom>
          <a:effectLst>
            <a:outerShdw blurRad="50800" dist="38100" dir="2700000" algn="tl" rotWithShape="0">
              <a:srgbClr val="000000">
                <a:alpha val="43000"/>
              </a:srgbClr>
            </a:outerShdw>
          </a:effectLst>
        </p:spPr>
      </p:pic>
      <p:sp>
        <p:nvSpPr>
          <p:cNvPr id="10" name="Rectangle 9"/>
          <p:cNvSpPr/>
          <p:nvPr/>
        </p:nvSpPr>
        <p:spPr>
          <a:xfrm>
            <a:off x="228600" y="971551"/>
            <a:ext cx="4267533" cy="3539419"/>
          </a:xfrm>
          <a:prstGeom prst="rect">
            <a:avLst/>
          </a:prstGeom>
        </p:spPr>
        <p:txBody>
          <a:bodyPr wrap="square" lIns="91428" tIns="45714" rIns="91428" bIns="45714">
            <a:spAutoFit/>
          </a:bodyPr>
          <a:lstStyle/>
          <a:p>
            <a:r>
              <a:rPr lang="en-US" sz="800" b="1" dirty="0">
                <a:cs typeface="Source Sans Pro"/>
              </a:rPr>
              <a:t>Initial Dimensions (</a:t>
            </a:r>
            <a:r>
              <a:rPr lang="en-US" sz="800" b="1" dirty="0" err="1">
                <a:cs typeface="Source Sans Pro"/>
              </a:rPr>
              <a:t>WxH</a:t>
            </a:r>
            <a:r>
              <a:rPr lang="en-US" sz="800" b="1" dirty="0">
                <a:cs typeface="Source Sans Pro"/>
              </a:rPr>
              <a:t> in Pixels): </a:t>
            </a:r>
            <a:r>
              <a:rPr lang="en-US" sz="800" dirty="0">
                <a:cs typeface="Source Sans Pro"/>
              </a:rPr>
              <a:t>300 x 250</a:t>
            </a:r>
          </a:p>
          <a:p>
            <a:r>
              <a:rPr lang="en-US" sz="800" b="1" dirty="0">
                <a:cs typeface="Source Sans Pro"/>
              </a:rPr>
              <a:t>Maximum Expanded Dimensions (</a:t>
            </a:r>
            <a:r>
              <a:rPr lang="en-US" sz="800" b="1" dirty="0" err="1">
                <a:cs typeface="Source Sans Pro"/>
              </a:rPr>
              <a:t>WxH</a:t>
            </a:r>
            <a:r>
              <a:rPr lang="en-US" sz="800" b="1" dirty="0">
                <a:cs typeface="Source Sans Pro"/>
              </a:rPr>
              <a:t> in Pixels): </a:t>
            </a:r>
            <a:r>
              <a:rPr lang="en-US" sz="800" dirty="0">
                <a:cs typeface="Source Sans Pro"/>
              </a:rPr>
              <a:t>Expansion not allowed for this unit</a:t>
            </a:r>
          </a:p>
          <a:p>
            <a:r>
              <a:rPr lang="en-US" sz="800" b="1" dirty="0">
                <a:cs typeface="Source Sans Pro"/>
              </a:rPr>
              <a:t>Formats:  </a:t>
            </a:r>
            <a:r>
              <a:rPr lang="en-US" sz="800" dirty="0">
                <a:cs typeface="Source Sans Pro"/>
              </a:rPr>
              <a:t>HTML5 required, GIF, JPG, PNG for backup </a:t>
            </a:r>
          </a:p>
          <a:p>
            <a:r>
              <a:rPr lang="en-US" sz="800" b="1" dirty="0" smtClean="0">
                <a:cs typeface="Source Sans Pro"/>
              </a:rPr>
              <a:t>Initial </a:t>
            </a:r>
            <a:r>
              <a:rPr lang="en-US" sz="800" b="1" dirty="0">
                <a:cs typeface="Source Sans Pro"/>
              </a:rPr>
              <a:t>File Size Max: </a:t>
            </a:r>
            <a:r>
              <a:rPr lang="en-US" sz="800" dirty="0">
                <a:cs typeface="Source Sans Pro"/>
              </a:rPr>
              <a:t>35 KB</a:t>
            </a:r>
          </a:p>
          <a:p>
            <a:r>
              <a:rPr lang="en-US" sz="800" b="1" dirty="0">
                <a:cs typeface="Source Sans Pro"/>
              </a:rPr>
              <a:t>Secondary Polite Load Max: </a:t>
            </a:r>
            <a:r>
              <a:rPr lang="en-US" sz="800" dirty="0">
                <a:cs typeface="Source Sans Pro"/>
              </a:rPr>
              <a:t>Best Practice</a:t>
            </a:r>
          </a:p>
          <a:p>
            <a:r>
              <a:rPr lang="en-US" sz="800" b="1" dirty="0">
                <a:cs typeface="Source Sans Pro"/>
              </a:rPr>
              <a:t>Max Video and Animation Frame Rate: </a:t>
            </a:r>
            <a:r>
              <a:rPr lang="en-US" sz="800" dirty="0">
                <a:cs typeface="Source Sans Pro"/>
              </a:rPr>
              <a:t>24 FPS</a:t>
            </a:r>
          </a:p>
          <a:p>
            <a:r>
              <a:rPr lang="en-US" sz="800" b="1" dirty="0">
                <a:cs typeface="Source Sans Pro"/>
              </a:rPr>
              <a:t>Max Animation Length: </a:t>
            </a:r>
            <a:r>
              <a:rPr lang="en-US" sz="800" dirty="0">
                <a:cs typeface="Source Sans Pro"/>
              </a:rPr>
              <a:t>15 seconds</a:t>
            </a:r>
          </a:p>
          <a:p>
            <a:r>
              <a:rPr lang="en-US" sz="800" b="1" dirty="0">
                <a:cs typeface="Source Sans Pro"/>
              </a:rPr>
              <a:t>Max Video Length: </a:t>
            </a:r>
            <a:r>
              <a:rPr lang="en-US" sz="800" dirty="0">
                <a:cs typeface="Source Sans Pro"/>
              </a:rPr>
              <a:t>30 seconds</a:t>
            </a:r>
          </a:p>
          <a:p>
            <a:r>
              <a:rPr lang="en-US" sz="800" b="1" dirty="0">
                <a:cs typeface="Source Sans Pro"/>
              </a:rPr>
              <a:t>Audio: </a:t>
            </a:r>
            <a:r>
              <a:rPr lang="en-US" sz="800" dirty="0">
                <a:cs typeface="Source Sans Pro"/>
              </a:rPr>
              <a:t>User-initiated: Tap</a:t>
            </a:r>
          </a:p>
          <a:p>
            <a:endParaRPr lang="en-US" sz="800" dirty="0">
              <a:cs typeface="Source Sans Pro"/>
            </a:endParaRPr>
          </a:p>
          <a:p>
            <a:r>
              <a:rPr lang="en-US" sz="800" b="1" dirty="0">
                <a:cs typeface="Source Sans Pro"/>
              </a:rPr>
              <a:t>Minimum Required Controls:  </a:t>
            </a:r>
            <a:r>
              <a:rPr lang="en-US" sz="800" dirty="0">
                <a:cs typeface="Source Sans Pro"/>
              </a:rPr>
              <a:t>Control = “Close X” on expanded panel and “Expand” on collapsed panel Font = 8pt (11px) - 16pt (21px) Retract Feature = Either tap to close/expand Video may be played in native player which has standard controls Custom video players must include: Play, Pause, Mute (volume control to zero (0) output may be included instead of or in addition to Mute control)</a:t>
            </a:r>
          </a:p>
          <a:p>
            <a:endParaRPr lang="en-US" sz="800" dirty="0">
              <a:cs typeface="Source Sans Pro"/>
            </a:endParaRPr>
          </a:p>
          <a:p>
            <a:r>
              <a:rPr lang="en-US" sz="800" b="1" dirty="0">
                <a:cs typeface="Source Sans Pro"/>
              </a:rPr>
              <a:t>Labeling Requirements, Font Size, </a:t>
            </a:r>
            <a:r>
              <a:rPr lang="en-US" sz="800" b="1" dirty="0" err="1">
                <a:cs typeface="Source Sans Pro"/>
              </a:rPr>
              <a:t>etc</a:t>
            </a:r>
            <a:r>
              <a:rPr lang="en-US" sz="800" b="1" dirty="0">
                <a:cs typeface="Source Sans Pro"/>
              </a:rPr>
              <a:t>: </a:t>
            </a:r>
            <a:r>
              <a:rPr lang="en-US" sz="800" dirty="0">
                <a:cs typeface="Source Sans Pro"/>
              </a:rPr>
              <a:t>Ad unit content must be clearly distinguishable from normal webpage content (i.e. ad unit must have clearly defined borders and not be confused with normal page content)</a:t>
            </a:r>
          </a:p>
          <a:p>
            <a:endParaRPr lang="en-US" sz="800" dirty="0">
              <a:cs typeface="Source Sans Pro"/>
            </a:endParaRPr>
          </a:p>
          <a:p>
            <a:r>
              <a:rPr lang="en-US" sz="800" b="1" dirty="0">
                <a:cs typeface="Source Sans Pro"/>
              </a:rPr>
              <a:t>Submission Lead Time: </a:t>
            </a:r>
            <a:r>
              <a:rPr lang="en-US" sz="800" dirty="0">
                <a:cs typeface="Source Sans Pro"/>
              </a:rPr>
              <a:t>5 business days</a:t>
            </a:r>
          </a:p>
          <a:p>
            <a:endParaRPr lang="en-US" sz="800" dirty="0">
              <a:cs typeface="Source Sans Pro"/>
            </a:endParaRPr>
          </a:p>
          <a:p>
            <a:r>
              <a:rPr lang="en-US" sz="800" b="1" dirty="0">
                <a:cs typeface="Source Sans Pro"/>
              </a:rPr>
              <a:t>Implementation Notes &amp; Best Practices: </a:t>
            </a:r>
            <a:r>
              <a:rPr lang="en-US" sz="800" dirty="0">
                <a:cs typeface="Source Sans Pro"/>
              </a:rPr>
              <a:t>Ensure images are mobile web optimized; do not use Flash™ assets; landing pages must be mobile optimized; include dimensions in file name; use MRAID specifications when </a:t>
            </a:r>
            <a:r>
              <a:rPr lang="en-US" sz="800" dirty="0" smtClean="0">
                <a:cs typeface="Source Sans Pro"/>
              </a:rPr>
              <a:t>appropriate</a:t>
            </a:r>
          </a:p>
          <a:p>
            <a:endParaRPr lang="en-US" sz="800" dirty="0">
              <a:cs typeface="Source Sans Pro"/>
            </a:endParaRPr>
          </a:p>
          <a:p>
            <a:r>
              <a:rPr lang="en-US" sz="800" b="1" dirty="0">
                <a:cs typeface="Source Sans Pro"/>
              </a:rPr>
              <a:t>Historical Performance for this Ad Size</a:t>
            </a:r>
            <a:r>
              <a:rPr lang="en-US" sz="800" b="1" dirty="0" smtClean="0">
                <a:cs typeface="Source Sans Pro"/>
              </a:rPr>
              <a:t>: .11% CTR</a:t>
            </a:r>
            <a:endParaRPr lang="en-US" sz="800" dirty="0">
              <a:cs typeface="Source Sans Pro"/>
            </a:endParaRPr>
          </a:p>
        </p:txBody>
      </p:sp>
      <p:sp>
        <p:nvSpPr>
          <p:cNvPr id="7" name="TextBox 6"/>
          <p:cNvSpPr txBox="1"/>
          <p:nvPr/>
        </p:nvSpPr>
        <p:spPr>
          <a:xfrm>
            <a:off x="304800" y="514350"/>
            <a:ext cx="4267200" cy="461653"/>
          </a:xfrm>
          <a:prstGeom prst="rect">
            <a:avLst/>
          </a:prstGeom>
          <a:noFill/>
        </p:spPr>
        <p:txBody>
          <a:bodyPr wrap="square" lIns="91428" tIns="45714" rIns="91428" bIns="45714" rtlCol="0">
            <a:spAutoFit/>
          </a:bodyPr>
          <a:lstStyle/>
          <a:p>
            <a:r>
              <a:rPr lang="en-US" sz="2400" dirty="0">
                <a:solidFill>
                  <a:schemeClr val="bg1">
                    <a:lumMod val="65000"/>
                  </a:schemeClr>
                </a:solidFill>
                <a:ea typeface="Open Sans" pitchFamily="34" charset="0"/>
                <a:cs typeface="Open Sans" pitchFamily="34" charset="0"/>
              </a:rPr>
              <a:t>300 x 250</a:t>
            </a:r>
          </a:p>
        </p:txBody>
      </p:sp>
      <p:sp>
        <p:nvSpPr>
          <p:cNvPr id="9" name="TextBox 8"/>
          <p:cNvSpPr txBox="1"/>
          <p:nvPr/>
        </p:nvSpPr>
        <p:spPr>
          <a:xfrm>
            <a:off x="228600" y="133352"/>
            <a:ext cx="4572000" cy="584775"/>
          </a:xfrm>
          <a:prstGeom prst="rect">
            <a:avLst/>
          </a:prstGeom>
          <a:noFill/>
        </p:spPr>
        <p:txBody>
          <a:bodyPr wrap="square" lIns="91428" tIns="45714" rIns="91428" bIns="45714" rtlCol="0">
            <a:spAutoFit/>
          </a:bodyPr>
          <a:lstStyle/>
          <a:p>
            <a:r>
              <a:rPr lang="en-US" sz="3200" b="1" dirty="0">
                <a:solidFill>
                  <a:schemeClr val="bg1">
                    <a:lumMod val="50000"/>
                  </a:schemeClr>
                </a:solidFill>
                <a:latin typeface="+mj-lt"/>
                <a:ea typeface="Open Sans" pitchFamily="34" charset="0"/>
                <a:cs typeface="Open Sans" pitchFamily="34" charset="0"/>
              </a:rPr>
              <a:t>Medium Rectangle</a:t>
            </a:r>
          </a:p>
        </p:txBody>
      </p:sp>
    </p:spTree>
    <p:extLst>
      <p:ext uri="{BB962C8B-B14F-4D97-AF65-F5344CB8AC3E}">
        <p14:creationId xmlns:p14="http://schemas.microsoft.com/office/powerpoint/2010/main" val="4159621572"/>
      </p:ext>
    </p:extLst>
  </p:cSld>
  <p:clrMapOvr>
    <a:masterClrMapping/>
  </p:clrMapOvr>
  <mc:AlternateContent xmlns:mc="http://schemas.openxmlformats.org/markup-compatibility/2006" xmlns:p14="http://schemas.microsoft.com/office/powerpoint/2010/main">
    <mc:Choice Requires="p14">
      <p:transition p14:dur="0" advClick="0" advTm="1500"/>
    </mc:Choice>
    <mc:Fallback xmlns="">
      <p:transition advClick="0" advTm="150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SG-iphone-device-mockup-Interstitial.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640774"/>
            <a:ext cx="1752600" cy="3664526"/>
          </a:xfrm>
          <a:prstGeom prst="rect">
            <a:avLst/>
          </a:prstGeom>
          <a:effectLst>
            <a:outerShdw blurRad="50800" dist="38100" dir="2700000" algn="tl" rotWithShape="0">
              <a:srgbClr val="000000">
                <a:alpha val="43000"/>
              </a:srgbClr>
            </a:outerShdw>
          </a:effectLst>
        </p:spPr>
      </p:pic>
      <p:sp>
        <p:nvSpPr>
          <p:cNvPr id="10" name="Rectangle 9"/>
          <p:cNvSpPr/>
          <p:nvPr/>
        </p:nvSpPr>
        <p:spPr>
          <a:xfrm>
            <a:off x="228600" y="988020"/>
            <a:ext cx="4267533" cy="3293198"/>
          </a:xfrm>
          <a:prstGeom prst="rect">
            <a:avLst/>
          </a:prstGeom>
        </p:spPr>
        <p:txBody>
          <a:bodyPr wrap="square" lIns="91428" tIns="45714" rIns="91428" bIns="45714">
            <a:spAutoFit/>
          </a:bodyPr>
          <a:lstStyle/>
          <a:p>
            <a:r>
              <a:rPr lang="en-US" sz="800" b="1" dirty="0">
                <a:cs typeface="Source Sans Pro"/>
              </a:rPr>
              <a:t>Initial Dimensions (</a:t>
            </a:r>
            <a:r>
              <a:rPr lang="en-US" sz="800" b="1" dirty="0" err="1">
                <a:cs typeface="Source Sans Pro"/>
              </a:rPr>
              <a:t>WxH</a:t>
            </a:r>
            <a:r>
              <a:rPr lang="en-US" sz="800" b="1" dirty="0">
                <a:cs typeface="Source Sans Pro"/>
              </a:rPr>
              <a:t> in Pixels): </a:t>
            </a:r>
            <a:r>
              <a:rPr lang="en-US" sz="800" dirty="0">
                <a:cs typeface="Source Sans Pro"/>
              </a:rPr>
              <a:t>320 x 480</a:t>
            </a:r>
          </a:p>
          <a:p>
            <a:r>
              <a:rPr lang="en-US" sz="800" b="1" dirty="0">
                <a:cs typeface="Source Sans Pro"/>
              </a:rPr>
              <a:t>Maximum Expanded Dimensions (</a:t>
            </a:r>
            <a:r>
              <a:rPr lang="en-US" sz="800" b="1" dirty="0" err="1">
                <a:cs typeface="Source Sans Pro"/>
              </a:rPr>
              <a:t>WxH</a:t>
            </a:r>
            <a:r>
              <a:rPr lang="en-US" sz="800" b="1" dirty="0">
                <a:cs typeface="Source Sans Pro"/>
              </a:rPr>
              <a:t> in Pixels): </a:t>
            </a:r>
            <a:r>
              <a:rPr lang="en-US" sz="800" dirty="0">
                <a:cs typeface="Source Sans Pro"/>
              </a:rPr>
              <a:t>Expansion not allowed for this unit.</a:t>
            </a:r>
          </a:p>
          <a:p>
            <a:r>
              <a:rPr lang="en-US" sz="800" b="1" dirty="0">
                <a:cs typeface="Source Sans Pro"/>
              </a:rPr>
              <a:t>Formats:  </a:t>
            </a:r>
            <a:r>
              <a:rPr lang="en-US" sz="800" dirty="0">
                <a:cs typeface="Source Sans Pro"/>
              </a:rPr>
              <a:t>HTML5 required, GIF, JPG, PNG for backup </a:t>
            </a:r>
            <a:endParaRPr lang="en-US" sz="800" dirty="0" smtClean="0">
              <a:cs typeface="Source Sans Pro"/>
            </a:endParaRPr>
          </a:p>
          <a:p>
            <a:r>
              <a:rPr lang="en-US" sz="800" b="1" dirty="0" smtClean="0">
                <a:cs typeface="Source Sans Pro"/>
              </a:rPr>
              <a:t>Initial </a:t>
            </a:r>
            <a:r>
              <a:rPr lang="en-US" sz="800" b="1" dirty="0">
                <a:cs typeface="Source Sans Pro"/>
              </a:rPr>
              <a:t>File Size Max: </a:t>
            </a:r>
            <a:r>
              <a:rPr lang="en-US" sz="800" dirty="0">
                <a:cs typeface="Source Sans Pro"/>
              </a:rPr>
              <a:t>35 KB</a:t>
            </a:r>
          </a:p>
          <a:p>
            <a:r>
              <a:rPr lang="en-US" sz="800" b="1" dirty="0">
                <a:cs typeface="Source Sans Pro"/>
              </a:rPr>
              <a:t>Subsequent Max User Initiated File Load Size: </a:t>
            </a:r>
            <a:r>
              <a:rPr lang="en-US" sz="800" dirty="0">
                <a:cs typeface="Source Sans Pro"/>
              </a:rPr>
              <a:t>100 KB</a:t>
            </a:r>
          </a:p>
          <a:p>
            <a:r>
              <a:rPr lang="en-US" sz="800" b="1" dirty="0">
                <a:cs typeface="Source Sans Pro"/>
              </a:rPr>
              <a:t>Max Video and Animation Frame Rate: </a:t>
            </a:r>
            <a:r>
              <a:rPr lang="en-US" sz="800" dirty="0">
                <a:cs typeface="Source Sans Pro"/>
              </a:rPr>
              <a:t>24 FPS</a:t>
            </a:r>
          </a:p>
          <a:p>
            <a:r>
              <a:rPr lang="en-US" sz="800" b="1" dirty="0">
                <a:cs typeface="Source Sans Pro"/>
              </a:rPr>
              <a:t>Max Animation Length: </a:t>
            </a:r>
            <a:r>
              <a:rPr lang="en-US" sz="800" dirty="0">
                <a:cs typeface="Source Sans Pro"/>
              </a:rPr>
              <a:t>15 seconds</a:t>
            </a:r>
          </a:p>
          <a:p>
            <a:r>
              <a:rPr lang="en-US" sz="800" b="1" dirty="0">
                <a:cs typeface="Source Sans Pro"/>
              </a:rPr>
              <a:t>Max Video Length: </a:t>
            </a:r>
            <a:r>
              <a:rPr lang="en-US" sz="800" dirty="0">
                <a:cs typeface="Source Sans Pro"/>
              </a:rPr>
              <a:t>30 seconds</a:t>
            </a:r>
          </a:p>
          <a:p>
            <a:r>
              <a:rPr lang="en-US" sz="800" b="1" dirty="0">
                <a:cs typeface="Source Sans Pro"/>
              </a:rPr>
              <a:t>Audio: </a:t>
            </a:r>
            <a:r>
              <a:rPr lang="en-US" sz="800" dirty="0">
                <a:cs typeface="Source Sans Pro"/>
              </a:rPr>
              <a:t>User-initiated: Tap</a:t>
            </a:r>
          </a:p>
          <a:p>
            <a:endParaRPr lang="en-US" sz="800" dirty="0">
              <a:cs typeface="Source Sans Pro"/>
            </a:endParaRPr>
          </a:p>
          <a:p>
            <a:r>
              <a:rPr lang="en-US" sz="800" b="1" dirty="0">
                <a:cs typeface="Source Sans Pro"/>
              </a:rPr>
              <a:t>Minimum Required Controls:  </a:t>
            </a:r>
            <a:r>
              <a:rPr lang="en-US" sz="800" dirty="0">
                <a:cs typeface="Source Sans Pro"/>
              </a:rPr>
              <a:t>Control = “Close X” on expanded panel and “Expand” on collapsed panel Font = 8pt (11px) - 16pt (21px) Retract Feature = Either tap to close/expand Video may be played in native player which has standard controls Custom video players must include: Play, Pause, Mute (volume control to zero (0) output may be included instead of or in addition to Mute control)</a:t>
            </a:r>
          </a:p>
          <a:p>
            <a:endParaRPr lang="en-US" sz="800" dirty="0">
              <a:cs typeface="Source Sans Pro"/>
            </a:endParaRPr>
          </a:p>
          <a:p>
            <a:r>
              <a:rPr lang="en-US" sz="800" b="1" dirty="0">
                <a:cs typeface="Source Sans Pro"/>
              </a:rPr>
              <a:t>Labeling Requirements, Font Size, </a:t>
            </a:r>
            <a:r>
              <a:rPr lang="en-US" sz="800" b="1" dirty="0" err="1">
                <a:cs typeface="Source Sans Pro"/>
              </a:rPr>
              <a:t>etc</a:t>
            </a:r>
            <a:r>
              <a:rPr lang="en-US" sz="800" b="1" dirty="0">
                <a:cs typeface="Source Sans Pro"/>
              </a:rPr>
              <a:t>: </a:t>
            </a:r>
            <a:r>
              <a:rPr lang="en-US" sz="800" dirty="0">
                <a:cs typeface="Source Sans Pro"/>
              </a:rPr>
              <a:t>Ad unit content must be clearly distinguishable from normal webpage content (i.e. ad unit must have clearly defined borders and not be confused with normal page content)</a:t>
            </a:r>
          </a:p>
          <a:p>
            <a:endParaRPr lang="en-US" sz="800" dirty="0">
              <a:cs typeface="Source Sans Pro"/>
            </a:endParaRPr>
          </a:p>
          <a:p>
            <a:r>
              <a:rPr lang="en-US" sz="800" b="1" dirty="0">
                <a:cs typeface="Source Sans Pro"/>
              </a:rPr>
              <a:t>Submission Lead Time: </a:t>
            </a:r>
            <a:r>
              <a:rPr lang="en-US" sz="800" dirty="0">
                <a:cs typeface="Source Sans Pro"/>
              </a:rPr>
              <a:t>10 business days</a:t>
            </a:r>
          </a:p>
          <a:p>
            <a:endParaRPr lang="en-US" sz="800" dirty="0">
              <a:cs typeface="Source Sans Pro"/>
            </a:endParaRPr>
          </a:p>
          <a:p>
            <a:r>
              <a:rPr lang="en-US" sz="800" b="1" dirty="0">
                <a:cs typeface="Source Sans Pro"/>
              </a:rPr>
              <a:t>Implementation Notes &amp; Best Practices: </a:t>
            </a:r>
            <a:r>
              <a:rPr lang="en-US" sz="800" dirty="0">
                <a:cs typeface="Source Sans Pro"/>
              </a:rPr>
              <a:t>Ensure images are mobile web optimized; do not use Flash™ assets; landing pages must be mobile optimized; include dimensions in file name; use MRAID specifications when appropriate</a:t>
            </a:r>
          </a:p>
        </p:txBody>
      </p:sp>
      <p:sp>
        <p:nvSpPr>
          <p:cNvPr id="7" name="TextBox 6"/>
          <p:cNvSpPr txBox="1"/>
          <p:nvPr/>
        </p:nvSpPr>
        <p:spPr>
          <a:xfrm>
            <a:off x="304800" y="514350"/>
            <a:ext cx="4267200" cy="461653"/>
          </a:xfrm>
          <a:prstGeom prst="rect">
            <a:avLst/>
          </a:prstGeom>
          <a:noFill/>
        </p:spPr>
        <p:txBody>
          <a:bodyPr wrap="square" lIns="91428" tIns="45714" rIns="91428" bIns="45714" rtlCol="0">
            <a:spAutoFit/>
          </a:bodyPr>
          <a:lstStyle/>
          <a:p>
            <a:r>
              <a:rPr lang="en-US" sz="2400" dirty="0">
                <a:solidFill>
                  <a:schemeClr val="bg1">
                    <a:lumMod val="65000"/>
                  </a:schemeClr>
                </a:solidFill>
                <a:ea typeface="Open Sans" pitchFamily="34" charset="0"/>
                <a:cs typeface="Open Sans" pitchFamily="34" charset="0"/>
              </a:rPr>
              <a:t>320 x 480</a:t>
            </a:r>
          </a:p>
        </p:txBody>
      </p:sp>
      <p:sp>
        <p:nvSpPr>
          <p:cNvPr id="9" name="TextBox 8"/>
          <p:cNvSpPr txBox="1"/>
          <p:nvPr/>
        </p:nvSpPr>
        <p:spPr>
          <a:xfrm>
            <a:off x="304800" y="133352"/>
            <a:ext cx="4572000" cy="584775"/>
          </a:xfrm>
          <a:prstGeom prst="rect">
            <a:avLst/>
          </a:prstGeom>
          <a:noFill/>
        </p:spPr>
        <p:txBody>
          <a:bodyPr wrap="square" lIns="91428" tIns="45714" rIns="91428" bIns="45714" rtlCol="0">
            <a:spAutoFit/>
          </a:bodyPr>
          <a:lstStyle/>
          <a:p>
            <a:r>
              <a:rPr lang="en-US" sz="3200" b="1" dirty="0">
                <a:solidFill>
                  <a:schemeClr val="bg1">
                    <a:lumMod val="50000"/>
                  </a:schemeClr>
                </a:solidFill>
                <a:latin typeface="+mj-lt"/>
                <a:ea typeface="Open Sans" pitchFamily="34" charset="0"/>
                <a:cs typeface="Open Sans" pitchFamily="34" charset="0"/>
              </a:rPr>
              <a:t>Interstitial</a:t>
            </a:r>
          </a:p>
        </p:txBody>
      </p:sp>
    </p:spTree>
    <p:extLst>
      <p:ext uri="{BB962C8B-B14F-4D97-AF65-F5344CB8AC3E}">
        <p14:creationId xmlns:p14="http://schemas.microsoft.com/office/powerpoint/2010/main" val="101082085"/>
      </p:ext>
    </p:extLst>
  </p:cSld>
  <p:clrMapOvr>
    <a:masterClrMapping/>
  </p:clrMapOvr>
  <mc:AlternateContent xmlns:mc="http://schemas.openxmlformats.org/markup-compatibility/2006" xmlns:p14="http://schemas.microsoft.com/office/powerpoint/2010/main">
    <mc:Choice Requires="p14">
      <p:transition p14:dur="0" advClick="0" advTm="1500"/>
    </mc:Choice>
    <mc:Fallback xmlns="">
      <p:transition advClick="0" advTm="150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SG-tablet-device-mockup-728x9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76801" y="590550"/>
            <a:ext cx="3195392" cy="4419600"/>
          </a:xfrm>
          <a:prstGeom prst="rect">
            <a:avLst/>
          </a:prstGeom>
          <a:effectLst>
            <a:outerShdw blurRad="50800" dist="38100" dir="2700000" algn="tl" rotWithShape="0">
              <a:srgbClr val="000000">
                <a:alpha val="43000"/>
              </a:srgbClr>
            </a:outerShdw>
          </a:effectLst>
        </p:spPr>
      </p:pic>
      <p:sp>
        <p:nvSpPr>
          <p:cNvPr id="8" name="Rectangle 7"/>
          <p:cNvSpPr/>
          <p:nvPr/>
        </p:nvSpPr>
        <p:spPr>
          <a:xfrm>
            <a:off x="228600" y="971551"/>
            <a:ext cx="4267533" cy="3539419"/>
          </a:xfrm>
          <a:prstGeom prst="rect">
            <a:avLst/>
          </a:prstGeom>
        </p:spPr>
        <p:txBody>
          <a:bodyPr wrap="square" lIns="91428" tIns="45714" rIns="91428" bIns="45714">
            <a:spAutoFit/>
          </a:bodyPr>
          <a:lstStyle/>
          <a:p>
            <a:r>
              <a:rPr lang="en-US" sz="800" b="1" dirty="0">
                <a:cs typeface="Source Sans Pro"/>
              </a:rPr>
              <a:t>Initial Dimensions (</a:t>
            </a:r>
            <a:r>
              <a:rPr lang="en-US" sz="800" b="1" dirty="0" err="1">
                <a:cs typeface="Source Sans Pro"/>
              </a:rPr>
              <a:t>WxH</a:t>
            </a:r>
            <a:r>
              <a:rPr lang="en-US" sz="800" b="1" dirty="0">
                <a:cs typeface="Source Sans Pro"/>
              </a:rPr>
              <a:t> in Pixels): </a:t>
            </a:r>
            <a:r>
              <a:rPr lang="en-US" sz="800" dirty="0">
                <a:cs typeface="Source Sans Pro"/>
              </a:rPr>
              <a:t>728 x 90</a:t>
            </a:r>
          </a:p>
          <a:p>
            <a:r>
              <a:rPr lang="en-US" sz="800" b="1" dirty="0">
                <a:cs typeface="Source Sans Pro"/>
              </a:rPr>
              <a:t>Maximum Expanded Dimensions (</a:t>
            </a:r>
            <a:r>
              <a:rPr lang="en-US" sz="800" b="1" dirty="0" err="1">
                <a:cs typeface="Source Sans Pro"/>
              </a:rPr>
              <a:t>WxH</a:t>
            </a:r>
            <a:r>
              <a:rPr lang="en-US" sz="800" b="1" dirty="0">
                <a:cs typeface="Source Sans Pro"/>
              </a:rPr>
              <a:t> in Pixels): </a:t>
            </a:r>
            <a:r>
              <a:rPr lang="en-US" sz="800" dirty="0">
                <a:cs typeface="Source Sans Pro"/>
              </a:rPr>
              <a:t>Expansion not allowed for this unit</a:t>
            </a:r>
          </a:p>
          <a:p>
            <a:r>
              <a:rPr lang="en-US" sz="800" b="1" dirty="0">
                <a:cs typeface="Source Sans Pro"/>
              </a:rPr>
              <a:t>Formats:  </a:t>
            </a:r>
            <a:r>
              <a:rPr lang="en-US" sz="800" dirty="0">
                <a:cs typeface="Source Sans Pro"/>
              </a:rPr>
              <a:t>HTML5 required, GIF, JPG, PNG for backup </a:t>
            </a:r>
            <a:endParaRPr lang="en-US" sz="800" dirty="0" smtClean="0">
              <a:cs typeface="Source Sans Pro"/>
            </a:endParaRPr>
          </a:p>
          <a:p>
            <a:r>
              <a:rPr lang="en-US" sz="800" b="1" dirty="0" smtClean="0">
                <a:cs typeface="Source Sans Pro"/>
              </a:rPr>
              <a:t>Initial </a:t>
            </a:r>
            <a:r>
              <a:rPr lang="en-US" sz="800" b="1" dirty="0">
                <a:cs typeface="Source Sans Pro"/>
              </a:rPr>
              <a:t>File Size Max: </a:t>
            </a:r>
            <a:r>
              <a:rPr lang="en-US" sz="800" dirty="0">
                <a:cs typeface="Source Sans Pro"/>
              </a:rPr>
              <a:t>60 KB</a:t>
            </a:r>
          </a:p>
          <a:p>
            <a:r>
              <a:rPr lang="en-US" sz="800" b="1" dirty="0">
                <a:cs typeface="Source Sans Pro"/>
              </a:rPr>
              <a:t>Subsequent Max User Initiated File Load Size: </a:t>
            </a:r>
            <a:r>
              <a:rPr lang="en-US" sz="800" dirty="0">
                <a:cs typeface="Source Sans Pro"/>
              </a:rPr>
              <a:t>200 KB</a:t>
            </a:r>
          </a:p>
          <a:p>
            <a:r>
              <a:rPr lang="en-US" sz="800" b="1" dirty="0">
                <a:cs typeface="Source Sans Pro"/>
              </a:rPr>
              <a:t>Max Video and Animation Frame Rate: </a:t>
            </a:r>
            <a:r>
              <a:rPr lang="en-US" sz="800" dirty="0">
                <a:cs typeface="Source Sans Pro"/>
              </a:rPr>
              <a:t>24 FPS</a:t>
            </a:r>
          </a:p>
          <a:p>
            <a:r>
              <a:rPr lang="en-US" sz="800" b="1" dirty="0">
                <a:cs typeface="Source Sans Pro"/>
              </a:rPr>
              <a:t>Max Animation Length: </a:t>
            </a:r>
            <a:r>
              <a:rPr lang="en-US" sz="800" dirty="0">
                <a:cs typeface="Source Sans Pro"/>
              </a:rPr>
              <a:t>15 seconds</a:t>
            </a:r>
          </a:p>
          <a:p>
            <a:r>
              <a:rPr lang="en-US" sz="800" b="1" dirty="0">
                <a:cs typeface="Source Sans Pro"/>
              </a:rPr>
              <a:t>Max Video Length: </a:t>
            </a:r>
            <a:r>
              <a:rPr lang="en-US" sz="800" dirty="0">
                <a:cs typeface="Source Sans Pro"/>
              </a:rPr>
              <a:t>30 seconds</a:t>
            </a:r>
          </a:p>
          <a:p>
            <a:r>
              <a:rPr lang="en-US" sz="800" b="1" dirty="0">
                <a:cs typeface="Source Sans Pro"/>
              </a:rPr>
              <a:t>Audio: </a:t>
            </a:r>
            <a:r>
              <a:rPr lang="en-US" sz="800" dirty="0">
                <a:cs typeface="Source Sans Pro"/>
              </a:rPr>
              <a:t>User-initiated: Tap</a:t>
            </a:r>
          </a:p>
          <a:p>
            <a:endParaRPr lang="en-US" sz="800" dirty="0">
              <a:cs typeface="Source Sans Pro"/>
            </a:endParaRPr>
          </a:p>
          <a:p>
            <a:r>
              <a:rPr lang="en-US" sz="800" b="1" dirty="0">
                <a:cs typeface="Source Sans Pro"/>
              </a:rPr>
              <a:t>Minimum Required Controls:  </a:t>
            </a:r>
            <a:r>
              <a:rPr lang="en-US" sz="800" dirty="0">
                <a:cs typeface="Source Sans Pro"/>
              </a:rPr>
              <a:t>Control = “Close X” on expanded panel and “Expand” on collapsed panel Font = 8pt (11px) - 16pt (21px) Retract Feature = Either tap to close/expand Video may be played in native player which has standard controls Custom video players must include: Play, Pause, Mute (volume control to zero (0) output may be included instead of or in addition to Mute control)</a:t>
            </a:r>
          </a:p>
          <a:p>
            <a:endParaRPr lang="en-US" sz="800" dirty="0">
              <a:cs typeface="Source Sans Pro"/>
            </a:endParaRPr>
          </a:p>
          <a:p>
            <a:r>
              <a:rPr lang="en-US" sz="800" b="1" dirty="0">
                <a:cs typeface="Source Sans Pro"/>
              </a:rPr>
              <a:t>Labeling Requirements, Font Size, </a:t>
            </a:r>
            <a:r>
              <a:rPr lang="en-US" sz="800" b="1" dirty="0" err="1">
                <a:cs typeface="Source Sans Pro"/>
              </a:rPr>
              <a:t>etc</a:t>
            </a:r>
            <a:r>
              <a:rPr lang="en-US" sz="800" b="1" dirty="0">
                <a:cs typeface="Source Sans Pro"/>
              </a:rPr>
              <a:t>: </a:t>
            </a:r>
            <a:r>
              <a:rPr lang="en-US" sz="800" dirty="0">
                <a:cs typeface="Source Sans Pro"/>
              </a:rPr>
              <a:t>Ad unit content must be clearly distinguishable from normal webpage content (i.e. ad unit must have clearly defined borders and not be confused with normal page content)</a:t>
            </a:r>
          </a:p>
          <a:p>
            <a:endParaRPr lang="en-US" sz="800" dirty="0">
              <a:cs typeface="Source Sans Pro"/>
            </a:endParaRPr>
          </a:p>
          <a:p>
            <a:r>
              <a:rPr lang="en-US" sz="800" b="1" dirty="0">
                <a:cs typeface="Source Sans Pro"/>
              </a:rPr>
              <a:t>Submission Lead Time: </a:t>
            </a:r>
            <a:r>
              <a:rPr lang="en-US" sz="800" dirty="0">
                <a:cs typeface="Source Sans Pro"/>
              </a:rPr>
              <a:t>5 business days</a:t>
            </a:r>
          </a:p>
          <a:p>
            <a:endParaRPr lang="en-US" sz="800" dirty="0">
              <a:cs typeface="Source Sans Pro"/>
            </a:endParaRPr>
          </a:p>
          <a:p>
            <a:r>
              <a:rPr lang="en-US" sz="800" b="1" dirty="0">
                <a:cs typeface="Source Sans Pro"/>
              </a:rPr>
              <a:t>Implementation Notes &amp; Best Practices: </a:t>
            </a:r>
            <a:r>
              <a:rPr lang="en-US" sz="800" dirty="0">
                <a:cs typeface="Source Sans Pro"/>
              </a:rPr>
              <a:t>Ensure images are mobile web optimized; do not use Flash™ assets; landing pages must be mobile optimized; include dimensions in file name; use MRAID specifications when </a:t>
            </a:r>
            <a:r>
              <a:rPr lang="en-US" sz="800" dirty="0" smtClean="0">
                <a:cs typeface="Source Sans Pro"/>
              </a:rPr>
              <a:t>appropriate</a:t>
            </a:r>
          </a:p>
          <a:p>
            <a:endParaRPr lang="en-US" sz="800" dirty="0">
              <a:cs typeface="Source Sans Pro"/>
            </a:endParaRPr>
          </a:p>
          <a:p>
            <a:r>
              <a:rPr lang="en-US" sz="800" b="1" dirty="0">
                <a:cs typeface="Source Sans Pro"/>
              </a:rPr>
              <a:t>Historical Performance for this Ad Size</a:t>
            </a:r>
            <a:r>
              <a:rPr lang="en-US" sz="800" b="1" dirty="0" smtClean="0">
                <a:cs typeface="Source Sans Pro"/>
              </a:rPr>
              <a:t>: .05% CTR</a:t>
            </a:r>
            <a:endParaRPr lang="en-US" sz="800" dirty="0">
              <a:cs typeface="Source Sans Pro"/>
            </a:endParaRPr>
          </a:p>
        </p:txBody>
      </p:sp>
      <p:sp>
        <p:nvSpPr>
          <p:cNvPr id="7" name="TextBox 6"/>
          <p:cNvSpPr txBox="1"/>
          <p:nvPr/>
        </p:nvSpPr>
        <p:spPr>
          <a:xfrm>
            <a:off x="304800" y="514350"/>
            <a:ext cx="4267200" cy="461653"/>
          </a:xfrm>
          <a:prstGeom prst="rect">
            <a:avLst/>
          </a:prstGeom>
          <a:noFill/>
        </p:spPr>
        <p:txBody>
          <a:bodyPr wrap="square" lIns="91428" tIns="45714" rIns="91428" bIns="45714" rtlCol="0">
            <a:spAutoFit/>
          </a:bodyPr>
          <a:lstStyle/>
          <a:p>
            <a:r>
              <a:rPr lang="en-US" sz="2400" dirty="0">
                <a:solidFill>
                  <a:schemeClr val="bg1">
                    <a:lumMod val="65000"/>
                  </a:schemeClr>
                </a:solidFill>
                <a:latin typeface="Century Gothic"/>
                <a:ea typeface="Open Sans" pitchFamily="34" charset="0"/>
                <a:cs typeface="Century Gothic"/>
              </a:rPr>
              <a:t>728 x 90</a:t>
            </a:r>
          </a:p>
        </p:txBody>
      </p:sp>
      <p:sp>
        <p:nvSpPr>
          <p:cNvPr id="9" name="TextBox 8"/>
          <p:cNvSpPr txBox="1"/>
          <p:nvPr/>
        </p:nvSpPr>
        <p:spPr>
          <a:xfrm>
            <a:off x="304800" y="133352"/>
            <a:ext cx="4572000" cy="584775"/>
          </a:xfrm>
          <a:prstGeom prst="rect">
            <a:avLst/>
          </a:prstGeom>
          <a:noFill/>
        </p:spPr>
        <p:txBody>
          <a:bodyPr wrap="square" lIns="91428" tIns="45714" rIns="91428" bIns="45714" rtlCol="0">
            <a:spAutoFit/>
          </a:bodyPr>
          <a:lstStyle/>
          <a:p>
            <a:r>
              <a:rPr lang="en-US" sz="3200" b="1" dirty="0">
                <a:solidFill>
                  <a:schemeClr val="bg1">
                    <a:lumMod val="50000"/>
                  </a:schemeClr>
                </a:solidFill>
                <a:latin typeface="+mj-lt"/>
                <a:ea typeface="Open Sans" pitchFamily="34" charset="0"/>
                <a:cs typeface="Open Sans" pitchFamily="34" charset="0"/>
              </a:rPr>
              <a:t>Leaderboard</a:t>
            </a:r>
          </a:p>
        </p:txBody>
      </p:sp>
    </p:spTree>
    <p:extLst>
      <p:ext uri="{BB962C8B-B14F-4D97-AF65-F5344CB8AC3E}">
        <p14:creationId xmlns:p14="http://schemas.microsoft.com/office/powerpoint/2010/main" val="408722489"/>
      </p:ext>
    </p:extLst>
  </p:cSld>
  <p:clrMapOvr>
    <a:masterClrMapping/>
  </p:clrMapOvr>
  <mc:AlternateContent xmlns:mc="http://schemas.openxmlformats.org/markup-compatibility/2006" xmlns:p14="http://schemas.microsoft.com/office/powerpoint/2010/main">
    <mc:Choice Requires="p14">
      <p:transition p14:dur="0" advClick="0" advTm="1500"/>
    </mc:Choice>
    <mc:Fallback xmlns="">
      <p:transition advClick="0" advTm="150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OSG-tablet-device-mockup-300x60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76802" y="561974"/>
            <a:ext cx="3216051" cy="4448175"/>
          </a:xfrm>
          <a:prstGeom prst="rect">
            <a:avLst/>
          </a:prstGeom>
          <a:effectLst>
            <a:outerShdw blurRad="50800" dist="38100" dir="2700000" algn="tl" rotWithShape="0">
              <a:srgbClr val="000000">
                <a:alpha val="43000"/>
              </a:srgbClr>
            </a:outerShdw>
          </a:effectLst>
        </p:spPr>
      </p:pic>
      <p:sp>
        <p:nvSpPr>
          <p:cNvPr id="7" name="Rectangle 6"/>
          <p:cNvSpPr/>
          <p:nvPr/>
        </p:nvSpPr>
        <p:spPr>
          <a:xfrm>
            <a:off x="228600" y="971551"/>
            <a:ext cx="4267533" cy="3539419"/>
          </a:xfrm>
          <a:prstGeom prst="rect">
            <a:avLst/>
          </a:prstGeom>
        </p:spPr>
        <p:txBody>
          <a:bodyPr wrap="square" lIns="91428" tIns="45714" rIns="91428" bIns="45714">
            <a:spAutoFit/>
          </a:bodyPr>
          <a:lstStyle/>
          <a:p>
            <a:r>
              <a:rPr lang="en-US" sz="800" b="1" dirty="0">
                <a:cs typeface="Source Sans Pro"/>
              </a:rPr>
              <a:t>Initial Dimensions (</a:t>
            </a:r>
            <a:r>
              <a:rPr lang="en-US" sz="800" b="1" dirty="0" err="1">
                <a:cs typeface="Source Sans Pro"/>
              </a:rPr>
              <a:t>WxH</a:t>
            </a:r>
            <a:r>
              <a:rPr lang="en-US" sz="800" b="1" dirty="0">
                <a:cs typeface="Source Sans Pro"/>
              </a:rPr>
              <a:t> in Pixels): </a:t>
            </a:r>
            <a:r>
              <a:rPr lang="en-US" sz="800" dirty="0">
                <a:cs typeface="Source Sans Pro"/>
              </a:rPr>
              <a:t>300 x 600</a:t>
            </a:r>
          </a:p>
          <a:p>
            <a:r>
              <a:rPr lang="en-US" sz="800" b="1" dirty="0">
                <a:cs typeface="Source Sans Pro"/>
              </a:rPr>
              <a:t>Maximum Expanded Dimensions (</a:t>
            </a:r>
            <a:r>
              <a:rPr lang="en-US" sz="800" b="1" dirty="0" err="1">
                <a:cs typeface="Source Sans Pro"/>
              </a:rPr>
              <a:t>WxH</a:t>
            </a:r>
            <a:r>
              <a:rPr lang="en-US" sz="800" b="1" dirty="0">
                <a:cs typeface="Source Sans Pro"/>
              </a:rPr>
              <a:t> in Pixels): </a:t>
            </a:r>
            <a:r>
              <a:rPr lang="en-US" sz="800" dirty="0">
                <a:cs typeface="Source Sans Pro"/>
              </a:rPr>
              <a:t>Expansion not allowed for this unit</a:t>
            </a:r>
          </a:p>
          <a:p>
            <a:r>
              <a:rPr lang="en-US" sz="800" b="1" dirty="0">
                <a:cs typeface="Source Sans Pro"/>
              </a:rPr>
              <a:t>Formats:  </a:t>
            </a:r>
            <a:r>
              <a:rPr lang="en-US" sz="800" dirty="0">
                <a:cs typeface="Source Sans Pro"/>
              </a:rPr>
              <a:t>HTML5 required, GIF, JPG, PNG for backup </a:t>
            </a:r>
            <a:endParaRPr lang="en-US" sz="800" dirty="0" smtClean="0">
              <a:cs typeface="Source Sans Pro"/>
            </a:endParaRPr>
          </a:p>
          <a:p>
            <a:r>
              <a:rPr lang="en-US" sz="800" b="1" dirty="0" smtClean="0">
                <a:cs typeface="Source Sans Pro"/>
              </a:rPr>
              <a:t>Initial </a:t>
            </a:r>
            <a:r>
              <a:rPr lang="en-US" sz="800" b="1" dirty="0">
                <a:cs typeface="Source Sans Pro"/>
              </a:rPr>
              <a:t>File Size Max: </a:t>
            </a:r>
            <a:r>
              <a:rPr lang="en-US" sz="800" dirty="0">
                <a:cs typeface="Source Sans Pro"/>
              </a:rPr>
              <a:t>60 KB</a:t>
            </a:r>
          </a:p>
          <a:p>
            <a:r>
              <a:rPr lang="en-US" sz="800" b="1" dirty="0">
                <a:cs typeface="Source Sans Pro"/>
              </a:rPr>
              <a:t>Subsequent Max User Initiated File Load Size: </a:t>
            </a:r>
            <a:r>
              <a:rPr lang="en-US" sz="800" dirty="0">
                <a:cs typeface="Source Sans Pro"/>
              </a:rPr>
              <a:t>200 KB</a:t>
            </a:r>
          </a:p>
          <a:p>
            <a:r>
              <a:rPr lang="en-US" sz="800" b="1" dirty="0">
                <a:cs typeface="Source Sans Pro"/>
              </a:rPr>
              <a:t>Max Video and Animation Frame Rate: </a:t>
            </a:r>
            <a:r>
              <a:rPr lang="en-US" sz="800" dirty="0">
                <a:cs typeface="Source Sans Pro"/>
              </a:rPr>
              <a:t>24 FPS</a:t>
            </a:r>
          </a:p>
          <a:p>
            <a:r>
              <a:rPr lang="en-US" sz="800" b="1" dirty="0">
                <a:cs typeface="Source Sans Pro"/>
              </a:rPr>
              <a:t>Max Animation Length: </a:t>
            </a:r>
            <a:r>
              <a:rPr lang="en-US" sz="800" dirty="0">
                <a:cs typeface="Source Sans Pro"/>
              </a:rPr>
              <a:t>15 seconds</a:t>
            </a:r>
          </a:p>
          <a:p>
            <a:r>
              <a:rPr lang="en-US" sz="800" b="1" dirty="0">
                <a:cs typeface="Source Sans Pro"/>
              </a:rPr>
              <a:t>Max Video Length: </a:t>
            </a:r>
            <a:r>
              <a:rPr lang="en-US" sz="800" dirty="0">
                <a:cs typeface="Source Sans Pro"/>
              </a:rPr>
              <a:t>30 seconds</a:t>
            </a:r>
          </a:p>
          <a:p>
            <a:r>
              <a:rPr lang="en-US" sz="800" b="1" dirty="0">
                <a:cs typeface="Source Sans Pro"/>
              </a:rPr>
              <a:t>Audio: </a:t>
            </a:r>
            <a:r>
              <a:rPr lang="en-US" sz="800" dirty="0">
                <a:cs typeface="Source Sans Pro"/>
              </a:rPr>
              <a:t>User-initiated: Tap</a:t>
            </a:r>
          </a:p>
          <a:p>
            <a:endParaRPr lang="en-US" sz="800" dirty="0">
              <a:cs typeface="Source Sans Pro"/>
            </a:endParaRPr>
          </a:p>
          <a:p>
            <a:r>
              <a:rPr lang="en-US" sz="800" b="1" dirty="0">
                <a:cs typeface="Source Sans Pro"/>
              </a:rPr>
              <a:t>Minimum Required Controls:  </a:t>
            </a:r>
            <a:r>
              <a:rPr lang="en-US" sz="800" dirty="0">
                <a:cs typeface="Source Sans Pro"/>
              </a:rPr>
              <a:t>Control = “Close X” on expanded panel and “Expand” on collapsed panel Font = 8pt (11px) - 16pt (21px) Retract Feature = Either tap to close/expand Video may be played in native player which has standard controls Custom video players must include: Play, Pause, Mute (volume control to zero (0) output may be included instead of or in addition to Mute control)</a:t>
            </a:r>
          </a:p>
          <a:p>
            <a:endParaRPr lang="en-US" sz="800" dirty="0">
              <a:cs typeface="Source Sans Pro"/>
            </a:endParaRPr>
          </a:p>
          <a:p>
            <a:r>
              <a:rPr lang="en-US" sz="800" b="1" dirty="0">
                <a:cs typeface="Source Sans Pro"/>
              </a:rPr>
              <a:t>Labeling Requirements, Font Size, </a:t>
            </a:r>
            <a:r>
              <a:rPr lang="en-US" sz="800" b="1" dirty="0" err="1">
                <a:cs typeface="Source Sans Pro"/>
              </a:rPr>
              <a:t>etc</a:t>
            </a:r>
            <a:r>
              <a:rPr lang="en-US" sz="800" b="1" dirty="0">
                <a:cs typeface="Source Sans Pro"/>
              </a:rPr>
              <a:t>: </a:t>
            </a:r>
            <a:r>
              <a:rPr lang="en-US" sz="800" dirty="0">
                <a:cs typeface="Source Sans Pro"/>
              </a:rPr>
              <a:t>Ad unit content must be clearly distinguishable from normal webpage content (i.e. ad unit must have clearly defined borders and not be confused with normal page content)</a:t>
            </a:r>
          </a:p>
          <a:p>
            <a:endParaRPr lang="en-US" sz="800" dirty="0">
              <a:cs typeface="Source Sans Pro"/>
            </a:endParaRPr>
          </a:p>
          <a:p>
            <a:r>
              <a:rPr lang="en-US" sz="800" b="1" dirty="0">
                <a:cs typeface="Source Sans Pro"/>
              </a:rPr>
              <a:t>Submission Lead Time: </a:t>
            </a:r>
            <a:r>
              <a:rPr lang="en-US" sz="800" dirty="0">
                <a:cs typeface="Source Sans Pro"/>
              </a:rPr>
              <a:t>5 business days</a:t>
            </a:r>
          </a:p>
          <a:p>
            <a:endParaRPr lang="en-US" sz="800" dirty="0">
              <a:cs typeface="Source Sans Pro"/>
            </a:endParaRPr>
          </a:p>
          <a:p>
            <a:r>
              <a:rPr lang="en-US" sz="800" b="1" dirty="0">
                <a:cs typeface="Source Sans Pro"/>
              </a:rPr>
              <a:t>Implementation Notes &amp; Best Practices: </a:t>
            </a:r>
            <a:r>
              <a:rPr lang="en-US" sz="800" dirty="0">
                <a:cs typeface="Source Sans Pro"/>
              </a:rPr>
              <a:t>Ensure images are mobile web optimized; do not use Flash™ assets; landing pages must be mobile optimized; include dimensions in file name; use MRAID specifications when </a:t>
            </a:r>
            <a:r>
              <a:rPr lang="en-US" sz="800" dirty="0" smtClean="0">
                <a:cs typeface="Source Sans Pro"/>
              </a:rPr>
              <a:t>appropriate</a:t>
            </a:r>
          </a:p>
          <a:p>
            <a:endParaRPr lang="en-US" sz="800" dirty="0">
              <a:cs typeface="Source Sans Pro"/>
            </a:endParaRPr>
          </a:p>
          <a:p>
            <a:r>
              <a:rPr lang="en-US" sz="800" b="1" dirty="0">
                <a:cs typeface="Source Sans Pro"/>
              </a:rPr>
              <a:t>Historical Performance for this Ad Size</a:t>
            </a:r>
            <a:r>
              <a:rPr lang="en-US" sz="800" b="1" dirty="0" smtClean="0">
                <a:cs typeface="Source Sans Pro"/>
              </a:rPr>
              <a:t>: .15% CTR</a:t>
            </a:r>
            <a:endParaRPr lang="en-US" sz="800" dirty="0">
              <a:cs typeface="Source Sans Pro"/>
            </a:endParaRPr>
          </a:p>
        </p:txBody>
      </p:sp>
      <p:sp>
        <p:nvSpPr>
          <p:cNvPr id="8" name="TextBox 7"/>
          <p:cNvSpPr txBox="1"/>
          <p:nvPr/>
        </p:nvSpPr>
        <p:spPr>
          <a:xfrm>
            <a:off x="304800" y="514350"/>
            <a:ext cx="4267200" cy="461653"/>
          </a:xfrm>
          <a:prstGeom prst="rect">
            <a:avLst/>
          </a:prstGeom>
          <a:noFill/>
        </p:spPr>
        <p:txBody>
          <a:bodyPr wrap="square" lIns="91428" tIns="45714" rIns="91428" bIns="45714" rtlCol="0">
            <a:spAutoFit/>
          </a:bodyPr>
          <a:lstStyle/>
          <a:p>
            <a:r>
              <a:rPr lang="en-US" sz="2400" dirty="0">
                <a:solidFill>
                  <a:schemeClr val="bg1">
                    <a:lumMod val="65000"/>
                  </a:schemeClr>
                </a:solidFill>
                <a:ea typeface="Open Sans" pitchFamily="34" charset="0"/>
                <a:cs typeface="Open Sans" pitchFamily="34" charset="0"/>
              </a:rPr>
              <a:t>300 x 600</a:t>
            </a:r>
          </a:p>
        </p:txBody>
      </p:sp>
      <p:sp>
        <p:nvSpPr>
          <p:cNvPr id="10" name="TextBox 9"/>
          <p:cNvSpPr txBox="1"/>
          <p:nvPr/>
        </p:nvSpPr>
        <p:spPr>
          <a:xfrm>
            <a:off x="304800" y="133352"/>
            <a:ext cx="4572000" cy="584775"/>
          </a:xfrm>
          <a:prstGeom prst="rect">
            <a:avLst/>
          </a:prstGeom>
          <a:noFill/>
        </p:spPr>
        <p:txBody>
          <a:bodyPr wrap="square" lIns="91428" tIns="45714" rIns="91428" bIns="45714" rtlCol="0">
            <a:spAutoFit/>
          </a:bodyPr>
          <a:lstStyle/>
          <a:p>
            <a:r>
              <a:rPr lang="en-US" sz="3200" b="1" dirty="0">
                <a:solidFill>
                  <a:schemeClr val="bg1">
                    <a:lumMod val="50000"/>
                  </a:schemeClr>
                </a:solidFill>
                <a:latin typeface="+mj-lt"/>
                <a:ea typeface="Open Sans" pitchFamily="34" charset="0"/>
                <a:cs typeface="Open Sans" pitchFamily="34" charset="0"/>
              </a:rPr>
              <a:t>Half Page</a:t>
            </a:r>
          </a:p>
        </p:txBody>
      </p:sp>
    </p:spTree>
    <p:extLst>
      <p:ext uri="{BB962C8B-B14F-4D97-AF65-F5344CB8AC3E}">
        <p14:creationId xmlns:p14="http://schemas.microsoft.com/office/powerpoint/2010/main" val="3323532991"/>
      </p:ext>
    </p:extLst>
  </p:cSld>
  <p:clrMapOvr>
    <a:masterClrMapping/>
  </p:clrMapOvr>
  <mc:AlternateContent xmlns:mc="http://schemas.openxmlformats.org/markup-compatibility/2006" xmlns:p14="http://schemas.microsoft.com/office/powerpoint/2010/main">
    <mc:Choice Requires="p14">
      <p:transition p14:dur="0" advClick="0" advTm="1500"/>
    </mc:Choice>
    <mc:Fallback xmlns="">
      <p:transition advClick="0" advTm="150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SG-tablet-device-mockup-300x25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76805" y="571500"/>
            <a:ext cx="3209165" cy="4438650"/>
          </a:xfrm>
          <a:prstGeom prst="rect">
            <a:avLst/>
          </a:prstGeom>
          <a:effectLst>
            <a:outerShdw blurRad="50800" dist="38100" dir="2700000" algn="tl" rotWithShape="0">
              <a:srgbClr val="000000">
                <a:alpha val="43000"/>
              </a:srgbClr>
            </a:outerShdw>
          </a:effectLst>
        </p:spPr>
      </p:pic>
      <p:sp>
        <p:nvSpPr>
          <p:cNvPr id="9" name="Rectangle 8"/>
          <p:cNvSpPr/>
          <p:nvPr/>
        </p:nvSpPr>
        <p:spPr>
          <a:xfrm>
            <a:off x="228600" y="971551"/>
            <a:ext cx="4267533" cy="3539419"/>
          </a:xfrm>
          <a:prstGeom prst="rect">
            <a:avLst/>
          </a:prstGeom>
        </p:spPr>
        <p:txBody>
          <a:bodyPr wrap="square" lIns="91428" tIns="45714" rIns="91428" bIns="45714">
            <a:spAutoFit/>
          </a:bodyPr>
          <a:lstStyle/>
          <a:p>
            <a:r>
              <a:rPr lang="en-US" sz="800" b="1" dirty="0">
                <a:cs typeface="Source Sans Pro"/>
              </a:rPr>
              <a:t>Initial Dimensions (</a:t>
            </a:r>
            <a:r>
              <a:rPr lang="en-US" sz="800" b="1" dirty="0" err="1">
                <a:cs typeface="Source Sans Pro"/>
              </a:rPr>
              <a:t>WxH</a:t>
            </a:r>
            <a:r>
              <a:rPr lang="en-US" sz="800" b="1" dirty="0">
                <a:cs typeface="Source Sans Pro"/>
              </a:rPr>
              <a:t> in Pixels): </a:t>
            </a:r>
            <a:r>
              <a:rPr lang="en-US" sz="800" dirty="0">
                <a:cs typeface="Source Sans Pro"/>
              </a:rPr>
              <a:t>300 x 250</a:t>
            </a:r>
          </a:p>
          <a:p>
            <a:r>
              <a:rPr lang="en-US" sz="800" b="1" dirty="0">
                <a:cs typeface="Source Sans Pro"/>
              </a:rPr>
              <a:t>Maximum Expanded Dimensions (</a:t>
            </a:r>
            <a:r>
              <a:rPr lang="en-US" sz="800" b="1" dirty="0" err="1">
                <a:cs typeface="Source Sans Pro"/>
              </a:rPr>
              <a:t>WxH</a:t>
            </a:r>
            <a:r>
              <a:rPr lang="en-US" sz="800" b="1" dirty="0">
                <a:cs typeface="Source Sans Pro"/>
              </a:rPr>
              <a:t> in Pixels): </a:t>
            </a:r>
            <a:r>
              <a:rPr lang="en-US" sz="800" dirty="0">
                <a:cs typeface="Source Sans Pro"/>
              </a:rPr>
              <a:t>Expansion not allowed for this unit</a:t>
            </a:r>
          </a:p>
          <a:p>
            <a:r>
              <a:rPr lang="en-US" sz="800" b="1" dirty="0">
                <a:cs typeface="Source Sans Pro"/>
              </a:rPr>
              <a:t>Formats:  </a:t>
            </a:r>
            <a:r>
              <a:rPr lang="en-US" sz="800" dirty="0">
                <a:cs typeface="Source Sans Pro"/>
              </a:rPr>
              <a:t>HTML5 required, GIF, JPG, PNG for backup </a:t>
            </a:r>
            <a:endParaRPr lang="en-US" sz="800" dirty="0" smtClean="0">
              <a:cs typeface="Source Sans Pro"/>
            </a:endParaRPr>
          </a:p>
          <a:p>
            <a:r>
              <a:rPr lang="en-US" sz="800" b="1" dirty="0" smtClean="0">
                <a:cs typeface="Source Sans Pro"/>
              </a:rPr>
              <a:t>Initial </a:t>
            </a:r>
            <a:r>
              <a:rPr lang="en-US" sz="800" b="1" dirty="0">
                <a:cs typeface="Source Sans Pro"/>
              </a:rPr>
              <a:t>File Size Max: </a:t>
            </a:r>
            <a:r>
              <a:rPr lang="en-US" sz="800" dirty="0">
                <a:cs typeface="Source Sans Pro"/>
              </a:rPr>
              <a:t>60 KB</a:t>
            </a:r>
          </a:p>
          <a:p>
            <a:r>
              <a:rPr lang="en-US" sz="800" b="1" dirty="0">
                <a:cs typeface="Source Sans Pro"/>
              </a:rPr>
              <a:t>Subsequent Max User Initiated File Load Size: </a:t>
            </a:r>
            <a:r>
              <a:rPr lang="en-US" sz="800" dirty="0">
                <a:cs typeface="Source Sans Pro"/>
              </a:rPr>
              <a:t>200 KB</a:t>
            </a:r>
          </a:p>
          <a:p>
            <a:r>
              <a:rPr lang="en-US" sz="800" b="1" dirty="0">
                <a:cs typeface="Source Sans Pro"/>
              </a:rPr>
              <a:t>Max Video and Animation Frame Rate: </a:t>
            </a:r>
            <a:r>
              <a:rPr lang="en-US" sz="800" dirty="0">
                <a:cs typeface="Source Sans Pro"/>
              </a:rPr>
              <a:t>24 FPS</a:t>
            </a:r>
          </a:p>
          <a:p>
            <a:r>
              <a:rPr lang="en-US" sz="800" b="1" dirty="0">
                <a:cs typeface="Source Sans Pro"/>
              </a:rPr>
              <a:t>Max Animation Length: </a:t>
            </a:r>
            <a:r>
              <a:rPr lang="en-US" sz="800" dirty="0">
                <a:cs typeface="Source Sans Pro"/>
              </a:rPr>
              <a:t>15 seconds</a:t>
            </a:r>
          </a:p>
          <a:p>
            <a:r>
              <a:rPr lang="en-US" sz="800" b="1" dirty="0">
                <a:cs typeface="Source Sans Pro"/>
              </a:rPr>
              <a:t>Max Video Length: </a:t>
            </a:r>
            <a:r>
              <a:rPr lang="en-US" sz="800" dirty="0">
                <a:cs typeface="Source Sans Pro"/>
              </a:rPr>
              <a:t>30 seconds</a:t>
            </a:r>
          </a:p>
          <a:p>
            <a:r>
              <a:rPr lang="en-US" sz="800" b="1" dirty="0">
                <a:cs typeface="Source Sans Pro"/>
              </a:rPr>
              <a:t>Audio: </a:t>
            </a:r>
            <a:r>
              <a:rPr lang="en-US" sz="800" dirty="0">
                <a:cs typeface="Source Sans Pro"/>
              </a:rPr>
              <a:t>User-initiated: Tap</a:t>
            </a:r>
          </a:p>
          <a:p>
            <a:endParaRPr lang="en-US" sz="800" dirty="0">
              <a:cs typeface="Source Sans Pro"/>
            </a:endParaRPr>
          </a:p>
          <a:p>
            <a:r>
              <a:rPr lang="en-US" sz="800" b="1" dirty="0">
                <a:cs typeface="Source Sans Pro"/>
              </a:rPr>
              <a:t>Minimum Required Controls:  </a:t>
            </a:r>
            <a:r>
              <a:rPr lang="en-US" sz="800" dirty="0">
                <a:cs typeface="Source Sans Pro"/>
              </a:rPr>
              <a:t>Control = “Close X” on expanded panel and “Expand” on collapsed panel Font = 8pt (11px) - 16pt (21px) Retract Feature = Either tap to close/expand Video may be played in native player which has standard controls Custom video players must include: Play, Pause, Mute (volume control to zero (0) output may be included instead of or in addition to Mute control)</a:t>
            </a:r>
          </a:p>
          <a:p>
            <a:endParaRPr lang="en-US" sz="800" dirty="0">
              <a:cs typeface="Source Sans Pro"/>
            </a:endParaRPr>
          </a:p>
          <a:p>
            <a:r>
              <a:rPr lang="en-US" sz="800" b="1" dirty="0">
                <a:cs typeface="Source Sans Pro"/>
              </a:rPr>
              <a:t>Labeling Requirements, Font Size, </a:t>
            </a:r>
            <a:r>
              <a:rPr lang="en-US" sz="800" b="1" dirty="0" err="1">
                <a:cs typeface="Source Sans Pro"/>
              </a:rPr>
              <a:t>etc</a:t>
            </a:r>
            <a:r>
              <a:rPr lang="en-US" sz="800" b="1" dirty="0">
                <a:cs typeface="Source Sans Pro"/>
              </a:rPr>
              <a:t>: </a:t>
            </a:r>
            <a:r>
              <a:rPr lang="en-US" sz="800" dirty="0">
                <a:cs typeface="Source Sans Pro"/>
              </a:rPr>
              <a:t>Ad unit content must be clearly distinguishable from normal webpage content (i.e. ad unit must have clearly defined borders and not be confused with normal page content)</a:t>
            </a:r>
          </a:p>
          <a:p>
            <a:endParaRPr lang="en-US" sz="800" dirty="0">
              <a:cs typeface="Source Sans Pro"/>
            </a:endParaRPr>
          </a:p>
          <a:p>
            <a:r>
              <a:rPr lang="en-US" sz="800" b="1" dirty="0">
                <a:cs typeface="Source Sans Pro"/>
              </a:rPr>
              <a:t>Submission Lead Time: </a:t>
            </a:r>
            <a:r>
              <a:rPr lang="en-US" sz="800" dirty="0">
                <a:cs typeface="Source Sans Pro"/>
              </a:rPr>
              <a:t>5 business days</a:t>
            </a:r>
          </a:p>
          <a:p>
            <a:endParaRPr lang="en-US" sz="800" dirty="0">
              <a:cs typeface="Source Sans Pro"/>
            </a:endParaRPr>
          </a:p>
          <a:p>
            <a:r>
              <a:rPr lang="en-US" sz="800" b="1" dirty="0">
                <a:cs typeface="Source Sans Pro"/>
              </a:rPr>
              <a:t>Implementation Notes &amp; Best Practices: </a:t>
            </a:r>
            <a:r>
              <a:rPr lang="en-US" sz="800" dirty="0">
                <a:cs typeface="Source Sans Pro"/>
              </a:rPr>
              <a:t>Ensure images are mobile web optimized; do not use Flash™ assets; landing pages must be mobile optimized; include dimensions in file name; use MRAID specifications when </a:t>
            </a:r>
            <a:r>
              <a:rPr lang="en-US" sz="800" dirty="0" smtClean="0">
                <a:cs typeface="Source Sans Pro"/>
              </a:rPr>
              <a:t>appropriate</a:t>
            </a:r>
          </a:p>
          <a:p>
            <a:endParaRPr lang="en-US" sz="800" dirty="0">
              <a:cs typeface="Source Sans Pro"/>
            </a:endParaRPr>
          </a:p>
          <a:p>
            <a:r>
              <a:rPr lang="en-US" sz="800" b="1" dirty="0">
                <a:cs typeface="Source Sans Pro"/>
              </a:rPr>
              <a:t>Historical Performance for this Ad Size</a:t>
            </a:r>
            <a:r>
              <a:rPr lang="en-US" sz="800" b="1" dirty="0" smtClean="0">
                <a:cs typeface="Source Sans Pro"/>
              </a:rPr>
              <a:t>: .07% CTR</a:t>
            </a:r>
            <a:endParaRPr lang="en-US" sz="800" dirty="0">
              <a:cs typeface="Source Sans Pro"/>
            </a:endParaRPr>
          </a:p>
        </p:txBody>
      </p:sp>
      <p:sp>
        <p:nvSpPr>
          <p:cNvPr id="7" name="TextBox 6"/>
          <p:cNvSpPr txBox="1"/>
          <p:nvPr/>
        </p:nvSpPr>
        <p:spPr>
          <a:xfrm>
            <a:off x="304800" y="514350"/>
            <a:ext cx="4267200" cy="461653"/>
          </a:xfrm>
          <a:prstGeom prst="rect">
            <a:avLst/>
          </a:prstGeom>
          <a:noFill/>
        </p:spPr>
        <p:txBody>
          <a:bodyPr wrap="square" lIns="91428" tIns="45714" rIns="91428" bIns="45714" rtlCol="0">
            <a:spAutoFit/>
          </a:bodyPr>
          <a:lstStyle/>
          <a:p>
            <a:r>
              <a:rPr lang="en-US" sz="2400" dirty="0">
                <a:solidFill>
                  <a:schemeClr val="bg1">
                    <a:lumMod val="65000"/>
                  </a:schemeClr>
                </a:solidFill>
                <a:ea typeface="Open Sans" pitchFamily="34" charset="0"/>
                <a:cs typeface="Open Sans" pitchFamily="34" charset="0"/>
              </a:rPr>
              <a:t>300 x 250</a:t>
            </a:r>
          </a:p>
        </p:txBody>
      </p:sp>
      <p:sp>
        <p:nvSpPr>
          <p:cNvPr id="10" name="TextBox 9"/>
          <p:cNvSpPr txBox="1"/>
          <p:nvPr/>
        </p:nvSpPr>
        <p:spPr>
          <a:xfrm>
            <a:off x="228600" y="133352"/>
            <a:ext cx="4572000" cy="584775"/>
          </a:xfrm>
          <a:prstGeom prst="rect">
            <a:avLst/>
          </a:prstGeom>
          <a:noFill/>
        </p:spPr>
        <p:txBody>
          <a:bodyPr wrap="square" lIns="91428" tIns="45714" rIns="91428" bIns="45714" rtlCol="0">
            <a:spAutoFit/>
          </a:bodyPr>
          <a:lstStyle/>
          <a:p>
            <a:r>
              <a:rPr lang="en-US" sz="3200" b="1" dirty="0">
                <a:solidFill>
                  <a:schemeClr val="bg1">
                    <a:lumMod val="50000"/>
                  </a:schemeClr>
                </a:solidFill>
                <a:latin typeface="+mj-lt"/>
                <a:ea typeface="Open Sans" pitchFamily="34" charset="0"/>
                <a:cs typeface="Open Sans" pitchFamily="34" charset="0"/>
              </a:rPr>
              <a:t>Medium Rectangle</a:t>
            </a:r>
          </a:p>
        </p:txBody>
      </p:sp>
    </p:spTree>
    <p:extLst>
      <p:ext uri="{BB962C8B-B14F-4D97-AF65-F5344CB8AC3E}">
        <p14:creationId xmlns:p14="http://schemas.microsoft.com/office/powerpoint/2010/main" val="3284755068"/>
      </p:ext>
    </p:extLst>
  </p:cSld>
  <p:clrMapOvr>
    <a:masterClrMapping/>
  </p:clrMapOvr>
  <mc:AlternateContent xmlns:mc="http://schemas.openxmlformats.org/markup-compatibility/2006" xmlns:p14="http://schemas.microsoft.com/office/powerpoint/2010/main">
    <mc:Choice Requires="p14">
      <p:transition p14:dur="0" advClick="0" advTm="1500"/>
    </mc:Choice>
    <mc:Fallback xmlns="">
      <p:transition advClick="0" advTm="150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SG-SS-Tablet-Interstitial.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76800" y="590549"/>
            <a:ext cx="3200400" cy="4426527"/>
          </a:xfrm>
          <a:prstGeom prst="rect">
            <a:avLst/>
          </a:prstGeom>
        </p:spPr>
      </p:pic>
      <p:sp>
        <p:nvSpPr>
          <p:cNvPr id="9" name="Rectangle 8"/>
          <p:cNvSpPr/>
          <p:nvPr/>
        </p:nvSpPr>
        <p:spPr>
          <a:xfrm>
            <a:off x="228600" y="971550"/>
            <a:ext cx="4267533" cy="2923866"/>
          </a:xfrm>
          <a:prstGeom prst="rect">
            <a:avLst/>
          </a:prstGeom>
        </p:spPr>
        <p:txBody>
          <a:bodyPr wrap="square" lIns="91428" tIns="45714" rIns="91428" bIns="45714">
            <a:spAutoFit/>
          </a:bodyPr>
          <a:lstStyle/>
          <a:p>
            <a:r>
              <a:rPr lang="en-US" sz="800" b="1" dirty="0">
                <a:cs typeface="Source Sans Pro"/>
              </a:rPr>
              <a:t>Initial Dimensions (</a:t>
            </a:r>
            <a:r>
              <a:rPr lang="en-US" sz="800" b="1" dirty="0" err="1">
                <a:cs typeface="Source Sans Pro"/>
              </a:rPr>
              <a:t>WxH</a:t>
            </a:r>
            <a:r>
              <a:rPr lang="en-US" sz="800" b="1" dirty="0">
                <a:cs typeface="Source Sans Pro"/>
              </a:rPr>
              <a:t> in Pixels): </a:t>
            </a:r>
            <a:r>
              <a:rPr lang="en-US" sz="800" dirty="0">
                <a:cs typeface="Source Sans Pro"/>
              </a:rPr>
              <a:t>600 x 600</a:t>
            </a:r>
          </a:p>
          <a:p>
            <a:r>
              <a:rPr lang="en-US" sz="800" b="1" dirty="0">
                <a:cs typeface="Source Sans Pro"/>
              </a:rPr>
              <a:t>Maximum Expanded Dimensions (</a:t>
            </a:r>
            <a:r>
              <a:rPr lang="en-US" sz="800" b="1" dirty="0" err="1">
                <a:cs typeface="Source Sans Pro"/>
              </a:rPr>
              <a:t>WxH</a:t>
            </a:r>
            <a:r>
              <a:rPr lang="en-US" sz="800" b="1" dirty="0">
                <a:cs typeface="Source Sans Pro"/>
              </a:rPr>
              <a:t> in Pixels): </a:t>
            </a:r>
            <a:r>
              <a:rPr lang="en-US" sz="800" dirty="0">
                <a:cs typeface="Source Sans Pro"/>
              </a:rPr>
              <a:t>Expansion not Allowed for this unit</a:t>
            </a:r>
          </a:p>
          <a:p>
            <a:r>
              <a:rPr lang="en-US" sz="800" b="1" dirty="0">
                <a:cs typeface="Source Sans Pro"/>
              </a:rPr>
              <a:t>Formats:  </a:t>
            </a:r>
            <a:r>
              <a:rPr lang="en-US" sz="800" dirty="0">
                <a:cs typeface="Source Sans Pro"/>
              </a:rPr>
              <a:t>HTML5 required, GIF, JPG, PNG for backup </a:t>
            </a:r>
            <a:endParaRPr lang="en-US" sz="800" dirty="0" smtClean="0">
              <a:cs typeface="Source Sans Pro"/>
            </a:endParaRPr>
          </a:p>
          <a:p>
            <a:r>
              <a:rPr lang="en-US" sz="800" b="1" dirty="0" smtClean="0">
                <a:cs typeface="Source Sans Pro"/>
              </a:rPr>
              <a:t>Initial </a:t>
            </a:r>
            <a:r>
              <a:rPr lang="en-US" sz="800" b="1" dirty="0">
                <a:cs typeface="Source Sans Pro"/>
              </a:rPr>
              <a:t>File Size Max: </a:t>
            </a:r>
            <a:r>
              <a:rPr lang="en-US" sz="800" dirty="0">
                <a:cs typeface="Source Sans Pro"/>
              </a:rPr>
              <a:t>200 KB</a:t>
            </a:r>
          </a:p>
          <a:p>
            <a:r>
              <a:rPr lang="en-US" sz="800" b="1" dirty="0">
                <a:cs typeface="Source Sans Pro"/>
              </a:rPr>
              <a:t>Subsequent Max User Initiated File Load Size: </a:t>
            </a:r>
            <a:r>
              <a:rPr lang="en-US" sz="800" dirty="0">
                <a:cs typeface="Source Sans Pro"/>
              </a:rPr>
              <a:t>300 KB</a:t>
            </a:r>
          </a:p>
          <a:p>
            <a:r>
              <a:rPr lang="en-US" sz="800" b="1" dirty="0">
                <a:cs typeface="Source Sans Pro"/>
              </a:rPr>
              <a:t>Max Video and Animation Frame Rate: </a:t>
            </a:r>
            <a:r>
              <a:rPr lang="en-US" sz="800" dirty="0">
                <a:cs typeface="Source Sans Pro"/>
              </a:rPr>
              <a:t>24 FPS</a:t>
            </a:r>
          </a:p>
          <a:p>
            <a:r>
              <a:rPr lang="en-US" sz="800" b="1" dirty="0">
                <a:cs typeface="Source Sans Pro"/>
              </a:rPr>
              <a:t>Max Animation Length: </a:t>
            </a:r>
            <a:r>
              <a:rPr lang="en-US" sz="800" dirty="0">
                <a:cs typeface="Source Sans Pro"/>
              </a:rPr>
              <a:t>15 seconds</a:t>
            </a:r>
          </a:p>
          <a:p>
            <a:r>
              <a:rPr lang="en-US" sz="800" b="1" dirty="0">
                <a:cs typeface="Source Sans Pro"/>
              </a:rPr>
              <a:t>Max Video Length: </a:t>
            </a:r>
            <a:r>
              <a:rPr lang="en-US" sz="800" dirty="0">
                <a:cs typeface="Source Sans Pro"/>
              </a:rPr>
              <a:t>30 seconds</a:t>
            </a:r>
          </a:p>
          <a:p>
            <a:r>
              <a:rPr lang="en-US" sz="800" b="1" dirty="0">
                <a:cs typeface="Source Sans Pro"/>
              </a:rPr>
              <a:t>Audio: </a:t>
            </a:r>
            <a:r>
              <a:rPr lang="en-US" sz="800" dirty="0">
                <a:cs typeface="Source Sans Pro"/>
              </a:rPr>
              <a:t>User-initiated: Tap</a:t>
            </a:r>
          </a:p>
          <a:p>
            <a:endParaRPr lang="en-US" sz="800" dirty="0">
              <a:cs typeface="Source Sans Pro"/>
            </a:endParaRPr>
          </a:p>
          <a:p>
            <a:r>
              <a:rPr lang="en-US" sz="800" b="1" dirty="0">
                <a:cs typeface="Source Sans Pro"/>
              </a:rPr>
              <a:t>Minimum Required Controls:  </a:t>
            </a:r>
            <a:r>
              <a:rPr lang="en-US" sz="800" dirty="0">
                <a:cs typeface="Source Sans Pro"/>
              </a:rPr>
              <a:t>“Close” control provided by browser window if ad displays in its own browser window. If overlaid on target page, include “Close X” button. Font = 8pt (11px) - 16pt (21px)</a:t>
            </a:r>
          </a:p>
          <a:p>
            <a:endParaRPr lang="en-US" sz="800" dirty="0">
              <a:cs typeface="Source Sans Pro"/>
            </a:endParaRPr>
          </a:p>
          <a:p>
            <a:r>
              <a:rPr lang="en-US" sz="800" b="1" dirty="0">
                <a:cs typeface="Source Sans Pro"/>
              </a:rPr>
              <a:t>Labeling Requirements, Font Size, </a:t>
            </a:r>
            <a:r>
              <a:rPr lang="en-US" sz="800" b="1" dirty="0" err="1">
                <a:cs typeface="Source Sans Pro"/>
              </a:rPr>
              <a:t>etc</a:t>
            </a:r>
            <a:r>
              <a:rPr lang="en-US" sz="800" b="1" dirty="0">
                <a:cs typeface="Source Sans Pro"/>
              </a:rPr>
              <a:t>: </a:t>
            </a:r>
            <a:r>
              <a:rPr lang="en-US" sz="800" dirty="0">
                <a:cs typeface="Source Sans Pro"/>
              </a:rPr>
              <a:t>Ad unit content must be clearly distinguishable from normal webpage content (i.e. ad unit must have clearly defined borders and not be confused with normal page content)</a:t>
            </a:r>
          </a:p>
          <a:p>
            <a:endParaRPr lang="en-US" sz="800" dirty="0">
              <a:cs typeface="Source Sans Pro"/>
            </a:endParaRPr>
          </a:p>
          <a:p>
            <a:r>
              <a:rPr lang="en-US" sz="800" b="1" dirty="0">
                <a:cs typeface="Source Sans Pro"/>
              </a:rPr>
              <a:t>Submission Lead Time: </a:t>
            </a:r>
            <a:r>
              <a:rPr lang="en-US" sz="800" dirty="0">
                <a:cs typeface="Source Sans Pro"/>
              </a:rPr>
              <a:t>10 business days</a:t>
            </a:r>
          </a:p>
          <a:p>
            <a:endParaRPr lang="en-US" sz="800" dirty="0">
              <a:cs typeface="Source Sans Pro"/>
            </a:endParaRPr>
          </a:p>
          <a:p>
            <a:r>
              <a:rPr lang="en-US" sz="800" b="1" dirty="0">
                <a:cs typeface="Source Sans Pro"/>
              </a:rPr>
              <a:t>Implementation Notes &amp; Best Practices: </a:t>
            </a:r>
            <a:r>
              <a:rPr lang="en-US" sz="800" dirty="0">
                <a:cs typeface="Source Sans Pro"/>
              </a:rPr>
              <a:t>Ensure images are mobile web optimized; do not use Flash™ assets; landing pages must be mobile optimized; include dimensions in file name; use MRAID specifications when appropriate</a:t>
            </a:r>
          </a:p>
        </p:txBody>
      </p:sp>
      <p:sp>
        <p:nvSpPr>
          <p:cNvPr id="7" name="TextBox 6"/>
          <p:cNvSpPr txBox="1"/>
          <p:nvPr/>
        </p:nvSpPr>
        <p:spPr>
          <a:xfrm>
            <a:off x="304800" y="514350"/>
            <a:ext cx="4267200" cy="461653"/>
          </a:xfrm>
          <a:prstGeom prst="rect">
            <a:avLst/>
          </a:prstGeom>
          <a:noFill/>
        </p:spPr>
        <p:txBody>
          <a:bodyPr wrap="square" lIns="91428" tIns="45714" rIns="91428" bIns="45714" rtlCol="0">
            <a:spAutoFit/>
          </a:bodyPr>
          <a:lstStyle/>
          <a:p>
            <a:r>
              <a:rPr lang="en-US" sz="2400" dirty="0">
                <a:solidFill>
                  <a:schemeClr val="bg1">
                    <a:lumMod val="65000"/>
                  </a:schemeClr>
                </a:solidFill>
                <a:ea typeface="Open Sans" pitchFamily="34" charset="0"/>
                <a:cs typeface="Open Sans" pitchFamily="34" charset="0"/>
              </a:rPr>
              <a:t>600 x 600</a:t>
            </a:r>
          </a:p>
        </p:txBody>
      </p:sp>
      <p:sp>
        <p:nvSpPr>
          <p:cNvPr id="10" name="TextBox 9"/>
          <p:cNvSpPr txBox="1"/>
          <p:nvPr/>
        </p:nvSpPr>
        <p:spPr>
          <a:xfrm>
            <a:off x="304800" y="133352"/>
            <a:ext cx="4572000" cy="584775"/>
          </a:xfrm>
          <a:prstGeom prst="rect">
            <a:avLst/>
          </a:prstGeom>
          <a:noFill/>
        </p:spPr>
        <p:txBody>
          <a:bodyPr wrap="square" lIns="91428" tIns="45714" rIns="91428" bIns="45714" rtlCol="0">
            <a:spAutoFit/>
          </a:bodyPr>
          <a:lstStyle/>
          <a:p>
            <a:r>
              <a:rPr lang="en-US" sz="3200" b="1" dirty="0">
                <a:solidFill>
                  <a:schemeClr val="bg1">
                    <a:lumMod val="50000"/>
                  </a:schemeClr>
                </a:solidFill>
                <a:latin typeface="+mj-lt"/>
                <a:ea typeface="Open Sans" pitchFamily="34" charset="0"/>
                <a:cs typeface="Open Sans" pitchFamily="34" charset="0"/>
              </a:rPr>
              <a:t>Interstitial</a:t>
            </a:r>
          </a:p>
        </p:txBody>
      </p:sp>
    </p:spTree>
    <p:extLst>
      <p:ext uri="{BB962C8B-B14F-4D97-AF65-F5344CB8AC3E}">
        <p14:creationId xmlns:p14="http://schemas.microsoft.com/office/powerpoint/2010/main" val="92765545"/>
      </p:ext>
    </p:extLst>
  </p:cSld>
  <p:clrMapOvr>
    <a:masterClrMapping/>
  </p:clrMapOvr>
  <mc:AlternateContent xmlns:mc="http://schemas.openxmlformats.org/markup-compatibility/2006" xmlns:p14="http://schemas.microsoft.com/office/powerpoint/2010/main">
    <mc:Choice Requires="p14">
      <p:transition p14:dur="0" advClick="0" advTm="1500"/>
    </mc:Choice>
    <mc:Fallback xmlns="">
      <p:transition advClick="0" advTm="150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19</a:t>
            </a:fld>
            <a:endParaRPr lang="en-US">
              <a:solidFill>
                <a:prstClr val="black">
                  <a:lumMod val="85000"/>
                  <a:lumOff val="15000"/>
                </a:prstClr>
              </a:solidFill>
            </a:endParaRPr>
          </a:p>
        </p:txBody>
      </p:sp>
      <p:sp>
        <p:nvSpPr>
          <p:cNvPr id="5" name="Rectangle 4"/>
          <p:cNvSpPr/>
          <p:nvPr/>
        </p:nvSpPr>
        <p:spPr>
          <a:xfrm>
            <a:off x="260631" y="4171950"/>
            <a:ext cx="3549369" cy="584776"/>
          </a:xfrm>
          <a:prstGeom prst="rect">
            <a:avLst/>
          </a:prstGeom>
          <a:noFill/>
        </p:spPr>
        <p:txBody>
          <a:bodyPr wrap="none" lIns="91440" tIns="45720" rIns="91440" bIns="45720">
            <a:spAutoFit/>
          </a:bodyPr>
          <a:lstStyle/>
          <a:p>
            <a:pPr algn="ctr"/>
            <a:r>
              <a:rPr lang="en-US" sz="3200" b="1" cap="none" spc="0"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EMAIL PRODUCTS</a:t>
            </a:r>
            <a:endParaRPr lang="en-US" sz="3200" b="1" cap="none" spc="0" dirty="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endParaRPr>
          </a:p>
        </p:txBody>
      </p:sp>
    </p:spTree>
    <p:extLst>
      <p:ext uri="{BB962C8B-B14F-4D97-AF65-F5344CB8AC3E}">
        <p14:creationId xmlns:p14="http://schemas.microsoft.com/office/powerpoint/2010/main" val="8738142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205979"/>
            <a:ext cx="8229600" cy="857250"/>
          </a:xfrm>
          <a:prstGeom prst="rect">
            <a:avLst/>
          </a:prstGeom>
        </p:spPr>
        <p:txBody>
          <a:bodyPr vert="horz" lIns="91428" tIns="45714" rIns="91428" bIns="4571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u="sng" dirty="0">
              <a:solidFill>
                <a:srgbClr val="000000"/>
              </a:solidFill>
              <a:latin typeface="Source Sans Pro Light" pitchFamily="34" charset="0"/>
              <a:ea typeface="Open Sans" pitchFamily="34" charset="0"/>
              <a:cs typeface="Open Sans" pitchFamily="34" charset="0"/>
            </a:endParaRPr>
          </a:p>
        </p:txBody>
      </p:sp>
      <p:sp>
        <p:nvSpPr>
          <p:cNvPr id="4" name="Content Placeholder 2"/>
          <p:cNvSpPr txBox="1">
            <a:spLocks/>
          </p:cNvSpPr>
          <p:nvPr/>
        </p:nvSpPr>
        <p:spPr>
          <a:xfrm>
            <a:off x="228600" y="971550"/>
            <a:ext cx="2895600" cy="3733800"/>
          </a:xfrm>
          <a:prstGeom prst="rect">
            <a:avLst/>
          </a:prstGeom>
        </p:spPr>
        <p:txBody>
          <a:bodyPr vert="horz" lIns="91428" tIns="45714" rIns="91428" bIns="45714"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ct val="0"/>
              </a:spcBef>
              <a:buNone/>
            </a:pPr>
            <a:r>
              <a:rPr lang="en-US" sz="900" b="1" dirty="0">
                <a:latin typeface="Century Gothic"/>
                <a:ea typeface="Open Sans" pitchFamily="34" charset="0"/>
                <a:cs typeface="Century Gothic"/>
              </a:rPr>
              <a:t>Desktop</a:t>
            </a:r>
          </a:p>
          <a:p>
            <a:pPr lvl="1">
              <a:lnSpc>
                <a:spcPct val="150000"/>
              </a:lnSpc>
              <a:spcBef>
                <a:spcPct val="0"/>
              </a:spcBef>
              <a:buFont typeface="Arial"/>
              <a:buChar char="•"/>
            </a:pPr>
            <a:r>
              <a:rPr lang="en-US" sz="900" dirty="0">
                <a:latin typeface="Century Gothic"/>
                <a:ea typeface="Open Sans" pitchFamily="34" charset="0"/>
                <a:cs typeface="Century Gothic"/>
              </a:rPr>
              <a:t>Super Header (1400x500</a:t>
            </a:r>
            <a:r>
              <a:rPr lang="en-US" sz="900" dirty="0" smtClean="0">
                <a:latin typeface="Century Gothic"/>
                <a:ea typeface="Open Sans" pitchFamily="34" charset="0"/>
                <a:cs typeface="Century Gothic"/>
              </a:rPr>
              <a:t>)(New)</a:t>
            </a:r>
            <a:endParaRPr lang="en-US" sz="900" dirty="0">
              <a:latin typeface="Century Gothic"/>
              <a:ea typeface="Open Sans" pitchFamily="34" charset="0"/>
              <a:cs typeface="Century Gothic"/>
            </a:endParaRPr>
          </a:p>
          <a:p>
            <a:pPr lvl="1">
              <a:lnSpc>
                <a:spcPct val="150000"/>
              </a:lnSpc>
              <a:spcBef>
                <a:spcPct val="0"/>
              </a:spcBef>
              <a:buFont typeface="Arial"/>
              <a:buChar char="•"/>
            </a:pPr>
            <a:r>
              <a:rPr lang="en-US" sz="900" dirty="0">
                <a:latin typeface="Century Gothic"/>
                <a:ea typeface="Open Sans" pitchFamily="34" charset="0"/>
                <a:cs typeface="Century Gothic"/>
              </a:rPr>
              <a:t>Billboard (970x250</a:t>
            </a:r>
            <a:r>
              <a:rPr lang="en-US" sz="900" dirty="0" smtClean="0">
                <a:latin typeface="Century Gothic"/>
                <a:ea typeface="Open Sans" pitchFamily="34" charset="0"/>
                <a:cs typeface="Century Gothic"/>
              </a:rPr>
              <a:t>)(New)</a:t>
            </a:r>
          </a:p>
          <a:p>
            <a:pPr lvl="1">
              <a:lnSpc>
                <a:spcPct val="150000"/>
              </a:lnSpc>
              <a:spcBef>
                <a:spcPct val="0"/>
              </a:spcBef>
              <a:buFont typeface="Arial"/>
              <a:buChar char="•"/>
            </a:pPr>
            <a:r>
              <a:rPr lang="en-US" sz="900" dirty="0">
                <a:latin typeface="Century Gothic"/>
                <a:ea typeface="Open Sans" pitchFamily="34" charset="0"/>
                <a:cs typeface="Century Gothic"/>
              </a:rPr>
              <a:t>Half Page (300x600</a:t>
            </a:r>
            <a:r>
              <a:rPr lang="en-US" sz="900" dirty="0" smtClean="0">
                <a:latin typeface="Century Gothic"/>
                <a:ea typeface="Open Sans" pitchFamily="34" charset="0"/>
                <a:cs typeface="Century Gothic"/>
              </a:rPr>
              <a:t>)</a:t>
            </a:r>
            <a:endParaRPr lang="en-US" sz="900" dirty="0">
              <a:latin typeface="Century Gothic"/>
              <a:ea typeface="Open Sans" pitchFamily="34" charset="0"/>
              <a:cs typeface="Century Gothic"/>
            </a:endParaRPr>
          </a:p>
          <a:p>
            <a:pPr lvl="1">
              <a:lnSpc>
                <a:spcPct val="150000"/>
              </a:lnSpc>
              <a:spcBef>
                <a:spcPct val="0"/>
              </a:spcBef>
              <a:buFont typeface="Arial"/>
              <a:buChar char="•"/>
            </a:pPr>
            <a:r>
              <a:rPr lang="en-US" sz="900" dirty="0">
                <a:latin typeface="Century Gothic"/>
                <a:ea typeface="Open Sans" pitchFamily="34" charset="0"/>
                <a:cs typeface="Century Gothic"/>
              </a:rPr>
              <a:t>Medium Rectangle( 300x250</a:t>
            </a:r>
            <a:r>
              <a:rPr lang="en-US" sz="900" dirty="0" smtClean="0">
                <a:latin typeface="Century Gothic"/>
                <a:ea typeface="Open Sans" pitchFamily="34" charset="0"/>
                <a:cs typeface="Century Gothic"/>
              </a:rPr>
              <a:t>)</a:t>
            </a:r>
          </a:p>
          <a:p>
            <a:pPr lvl="1">
              <a:lnSpc>
                <a:spcPct val="150000"/>
              </a:lnSpc>
              <a:spcBef>
                <a:spcPct val="0"/>
              </a:spcBef>
              <a:buFont typeface="Arial"/>
              <a:buChar char="•"/>
            </a:pPr>
            <a:r>
              <a:rPr lang="en-US" sz="900" dirty="0" smtClean="0">
                <a:latin typeface="Century Gothic"/>
                <a:ea typeface="Open Sans" pitchFamily="34" charset="0"/>
                <a:cs typeface="Century Gothic"/>
              </a:rPr>
              <a:t>Interstitial </a:t>
            </a:r>
            <a:r>
              <a:rPr lang="en-US" sz="900" dirty="0">
                <a:latin typeface="Century Gothic"/>
                <a:ea typeface="Open Sans" pitchFamily="34" charset="0"/>
                <a:cs typeface="Century Gothic"/>
              </a:rPr>
              <a:t>(600x600)</a:t>
            </a:r>
          </a:p>
          <a:p>
            <a:pPr lvl="1">
              <a:lnSpc>
                <a:spcPct val="150000"/>
              </a:lnSpc>
              <a:spcBef>
                <a:spcPct val="0"/>
              </a:spcBef>
              <a:buFont typeface="Arial"/>
              <a:buChar char="•"/>
            </a:pPr>
            <a:r>
              <a:rPr lang="en-US" sz="900" dirty="0">
                <a:latin typeface="Century Gothic"/>
                <a:ea typeface="Open Sans" pitchFamily="34" charset="0"/>
                <a:cs typeface="Century Gothic"/>
              </a:rPr>
              <a:t>Video </a:t>
            </a:r>
            <a:r>
              <a:rPr lang="en-US" sz="900" dirty="0" smtClean="0">
                <a:latin typeface="Century Gothic"/>
                <a:ea typeface="Open Sans" pitchFamily="34" charset="0"/>
                <a:cs typeface="Century Gothic"/>
              </a:rPr>
              <a:t>Interstitial (600x600)</a:t>
            </a:r>
            <a:endParaRPr lang="en-US" sz="900" dirty="0">
              <a:latin typeface="Century Gothic"/>
              <a:ea typeface="Open Sans" pitchFamily="34" charset="0"/>
              <a:cs typeface="Century Gothic"/>
            </a:endParaRPr>
          </a:p>
          <a:p>
            <a:pPr marL="0" indent="0">
              <a:lnSpc>
                <a:spcPct val="150000"/>
              </a:lnSpc>
              <a:spcBef>
                <a:spcPct val="0"/>
              </a:spcBef>
              <a:buNone/>
            </a:pPr>
            <a:r>
              <a:rPr lang="en-US" sz="900" b="1" dirty="0">
                <a:latin typeface="Century Gothic"/>
                <a:ea typeface="Open Sans" pitchFamily="34" charset="0"/>
                <a:cs typeface="Century Gothic"/>
              </a:rPr>
              <a:t>Mobile</a:t>
            </a:r>
          </a:p>
          <a:p>
            <a:pPr lvl="1">
              <a:lnSpc>
                <a:spcPct val="150000"/>
              </a:lnSpc>
              <a:spcBef>
                <a:spcPct val="0"/>
              </a:spcBef>
              <a:buFont typeface="Arial"/>
              <a:buChar char="•"/>
            </a:pPr>
            <a:r>
              <a:rPr lang="en-US" sz="900" dirty="0">
                <a:latin typeface="Century Gothic"/>
                <a:ea typeface="Open Sans" pitchFamily="34" charset="0"/>
                <a:cs typeface="Century Gothic"/>
              </a:rPr>
              <a:t>Leader </a:t>
            </a:r>
            <a:r>
              <a:rPr lang="en-US" sz="900" dirty="0" smtClean="0">
                <a:latin typeface="Century Gothic"/>
                <a:ea typeface="Open Sans" pitchFamily="34" charset="0"/>
                <a:cs typeface="Century Gothic"/>
              </a:rPr>
              <a:t>Board (320x50)</a:t>
            </a:r>
            <a:endParaRPr lang="en-US" sz="900" dirty="0">
              <a:latin typeface="Century Gothic"/>
              <a:ea typeface="Open Sans" pitchFamily="34" charset="0"/>
              <a:cs typeface="Century Gothic"/>
            </a:endParaRPr>
          </a:p>
          <a:p>
            <a:pPr lvl="1">
              <a:lnSpc>
                <a:spcPct val="150000"/>
              </a:lnSpc>
              <a:spcBef>
                <a:spcPct val="0"/>
              </a:spcBef>
              <a:buFont typeface="Arial"/>
              <a:buChar char="•"/>
            </a:pPr>
            <a:r>
              <a:rPr lang="en-US" sz="900" dirty="0">
                <a:latin typeface="Century Gothic"/>
                <a:ea typeface="Open Sans" pitchFamily="34" charset="0"/>
                <a:cs typeface="Century Gothic"/>
              </a:rPr>
              <a:t>Medium </a:t>
            </a:r>
            <a:r>
              <a:rPr lang="en-US" sz="900" dirty="0" smtClean="0">
                <a:latin typeface="Century Gothic"/>
                <a:ea typeface="Open Sans" pitchFamily="34" charset="0"/>
                <a:cs typeface="Century Gothic"/>
              </a:rPr>
              <a:t>Rectangle (300x250)</a:t>
            </a:r>
            <a:endParaRPr lang="en-US" sz="900" dirty="0">
              <a:latin typeface="Century Gothic"/>
              <a:ea typeface="Open Sans" pitchFamily="34" charset="0"/>
              <a:cs typeface="Century Gothic"/>
            </a:endParaRPr>
          </a:p>
          <a:p>
            <a:pPr lvl="1">
              <a:lnSpc>
                <a:spcPct val="150000"/>
              </a:lnSpc>
              <a:spcBef>
                <a:spcPct val="0"/>
              </a:spcBef>
              <a:buFont typeface="Arial"/>
              <a:buChar char="•"/>
            </a:pPr>
            <a:r>
              <a:rPr lang="en-US" sz="900" dirty="0" smtClean="0">
                <a:latin typeface="Century Gothic"/>
                <a:ea typeface="Open Sans" pitchFamily="34" charset="0"/>
                <a:cs typeface="Century Gothic"/>
              </a:rPr>
              <a:t>Interstitial (320x480)</a:t>
            </a:r>
          </a:p>
          <a:p>
            <a:pPr marL="0" indent="0">
              <a:lnSpc>
                <a:spcPct val="150000"/>
              </a:lnSpc>
              <a:spcBef>
                <a:spcPct val="0"/>
              </a:spcBef>
              <a:buNone/>
            </a:pPr>
            <a:r>
              <a:rPr lang="en-US" sz="900" b="1" dirty="0" smtClean="0">
                <a:latin typeface="Century Gothic"/>
                <a:ea typeface="Open Sans" pitchFamily="34" charset="0"/>
                <a:cs typeface="Century Gothic"/>
              </a:rPr>
              <a:t>Tablet</a:t>
            </a:r>
          </a:p>
          <a:p>
            <a:pPr lvl="1">
              <a:lnSpc>
                <a:spcPct val="150000"/>
              </a:lnSpc>
              <a:spcBef>
                <a:spcPct val="0"/>
              </a:spcBef>
              <a:buFont typeface="Arial"/>
              <a:buChar char="•"/>
            </a:pPr>
            <a:r>
              <a:rPr lang="en-US" sz="900" dirty="0" smtClean="0">
                <a:latin typeface="Century Gothic"/>
                <a:ea typeface="Open Sans" pitchFamily="34" charset="0"/>
                <a:cs typeface="Century Gothic"/>
              </a:rPr>
              <a:t>Leader Board (728x90)</a:t>
            </a:r>
            <a:endParaRPr lang="en-US" sz="900" dirty="0">
              <a:latin typeface="Century Gothic"/>
              <a:ea typeface="Open Sans" pitchFamily="34" charset="0"/>
              <a:cs typeface="Century Gothic"/>
            </a:endParaRPr>
          </a:p>
          <a:p>
            <a:pPr lvl="1">
              <a:lnSpc>
                <a:spcPct val="150000"/>
              </a:lnSpc>
              <a:spcBef>
                <a:spcPct val="0"/>
              </a:spcBef>
              <a:buFont typeface="Arial"/>
              <a:buChar char="•"/>
            </a:pPr>
            <a:r>
              <a:rPr lang="en-US" sz="900" dirty="0">
                <a:latin typeface="Century Gothic"/>
                <a:ea typeface="Open Sans" pitchFamily="34" charset="0"/>
                <a:cs typeface="Century Gothic"/>
              </a:rPr>
              <a:t>Half Page </a:t>
            </a:r>
            <a:r>
              <a:rPr lang="en-US" sz="900" dirty="0" smtClean="0">
                <a:latin typeface="Century Gothic"/>
                <a:ea typeface="Open Sans" pitchFamily="34" charset="0"/>
                <a:cs typeface="Century Gothic"/>
              </a:rPr>
              <a:t>(300x600)</a:t>
            </a:r>
            <a:endParaRPr lang="en-US" sz="900" dirty="0">
              <a:latin typeface="Century Gothic"/>
              <a:ea typeface="Open Sans" pitchFamily="34" charset="0"/>
              <a:cs typeface="Century Gothic"/>
            </a:endParaRPr>
          </a:p>
          <a:p>
            <a:pPr lvl="1">
              <a:lnSpc>
                <a:spcPct val="150000"/>
              </a:lnSpc>
              <a:spcBef>
                <a:spcPct val="0"/>
              </a:spcBef>
              <a:buFont typeface="Arial"/>
              <a:buChar char="•"/>
            </a:pPr>
            <a:r>
              <a:rPr lang="en-US" sz="900" dirty="0">
                <a:latin typeface="Century Gothic"/>
                <a:ea typeface="Open Sans" pitchFamily="34" charset="0"/>
                <a:cs typeface="Century Gothic"/>
              </a:rPr>
              <a:t>Medium </a:t>
            </a:r>
            <a:r>
              <a:rPr lang="en-US" sz="900" dirty="0" smtClean="0">
                <a:latin typeface="Century Gothic"/>
                <a:ea typeface="Open Sans" pitchFamily="34" charset="0"/>
                <a:cs typeface="Century Gothic"/>
              </a:rPr>
              <a:t>Rectangle (300x250)</a:t>
            </a:r>
            <a:endParaRPr lang="en-US" sz="900" dirty="0">
              <a:latin typeface="Century Gothic"/>
              <a:ea typeface="Open Sans" pitchFamily="34" charset="0"/>
              <a:cs typeface="Century Gothic"/>
            </a:endParaRPr>
          </a:p>
          <a:p>
            <a:pPr lvl="1">
              <a:lnSpc>
                <a:spcPct val="150000"/>
              </a:lnSpc>
              <a:spcBef>
                <a:spcPct val="0"/>
              </a:spcBef>
              <a:buFont typeface="Arial"/>
              <a:buChar char="•"/>
            </a:pPr>
            <a:r>
              <a:rPr lang="en-US" sz="900" dirty="0" smtClean="0">
                <a:latin typeface="Century Gothic"/>
                <a:ea typeface="Open Sans" pitchFamily="34" charset="0"/>
                <a:cs typeface="Century Gothic"/>
              </a:rPr>
              <a:t>Interstitial (600x600)</a:t>
            </a:r>
          </a:p>
          <a:p>
            <a:pPr marL="0" indent="0">
              <a:lnSpc>
                <a:spcPct val="150000"/>
              </a:lnSpc>
              <a:spcBef>
                <a:spcPct val="0"/>
              </a:spcBef>
              <a:buNone/>
            </a:pPr>
            <a:r>
              <a:rPr lang="en-US" sz="900" b="1" dirty="0">
                <a:latin typeface="Century Gothic"/>
                <a:ea typeface="Open Sans" pitchFamily="34" charset="0"/>
                <a:cs typeface="Century Gothic"/>
              </a:rPr>
              <a:t>Email</a:t>
            </a:r>
          </a:p>
          <a:p>
            <a:pPr marL="799980" lvl="1" indent="-342848">
              <a:lnSpc>
                <a:spcPct val="150000"/>
              </a:lnSpc>
              <a:spcBef>
                <a:spcPct val="0"/>
              </a:spcBef>
              <a:buFont typeface="Arial"/>
              <a:buChar char="•"/>
            </a:pPr>
            <a:r>
              <a:rPr lang="en-US" sz="900" dirty="0">
                <a:latin typeface="Century Gothic"/>
                <a:ea typeface="Open Sans" pitchFamily="34" charset="0"/>
                <a:cs typeface="Century Gothic"/>
              </a:rPr>
              <a:t>E-</a:t>
            </a:r>
            <a:r>
              <a:rPr lang="en-US" sz="900" dirty="0" smtClean="0">
                <a:latin typeface="Century Gothic"/>
                <a:ea typeface="Open Sans" pitchFamily="34" charset="0"/>
                <a:cs typeface="Century Gothic"/>
              </a:rPr>
              <a:t>Newsletters (300x250)</a:t>
            </a:r>
            <a:endParaRPr lang="en-US" sz="900" dirty="0">
              <a:latin typeface="Century Gothic"/>
              <a:ea typeface="Open Sans" pitchFamily="34" charset="0"/>
              <a:cs typeface="Century Gothic"/>
            </a:endParaRPr>
          </a:p>
          <a:p>
            <a:pPr marL="799980" lvl="1" indent="-342848">
              <a:lnSpc>
                <a:spcPct val="150000"/>
              </a:lnSpc>
              <a:spcBef>
                <a:spcPct val="0"/>
              </a:spcBef>
              <a:buFont typeface="Arial"/>
              <a:buChar char="•"/>
            </a:pPr>
            <a:r>
              <a:rPr lang="en-US" sz="900" dirty="0">
                <a:latin typeface="Century Gothic"/>
                <a:ea typeface="Open Sans" pitchFamily="34" charset="0"/>
                <a:cs typeface="Century Gothic"/>
              </a:rPr>
              <a:t>E </a:t>
            </a:r>
            <a:r>
              <a:rPr lang="en-US" sz="900" dirty="0" smtClean="0">
                <a:latin typeface="Century Gothic"/>
                <a:ea typeface="Open Sans" pitchFamily="34" charset="0"/>
                <a:cs typeface="Century Gothic"/>
              </a:rPr>
              <a:t>Blasts</a:t>
            </a:r>
            <a:endParaRPr lang="en-US" sz="900" dirty="0">
              <a:latin typeface="Century Gothic"/>
              <a:ea typeface="Open Sans" pitchFamily="34" charset="0"/>
              <a:cs typeface="Century Gothic"/>
            </a:endParaRPr>
          </a:p>
          <a:p>
            <a:pPr lvl="1">
              <a:lnSpc>
                <a:spcPct val="150000"/>
              </a:lnSpc>
              <a:spcBef>
                <a:spcPct val="0"/>
              </a:spcBef>
              <a:buFont typeface="Wingdings" charset="2"/>
              <a:buChar char="u"/>
            </a:pPr>
            <a:endParaRPr lang="en-US" sz="900" b="1" dirty="0">
              <a:latin typeface="Source Sans Pro Light" pitchFamily="34" charset="0"/>
              <a:ea typeface="Open Sans" pitchFamily="34" charset="0"/>
              <a:cs typeface="Open Sans" pitchFamily="34" charset="0"/>
            </a:endParaRPr>
          </a:p>
          <a:p>
            <a:pPr marL="457130" lvl="1" indent="0">
              <a:lnSpc>
                <a:spcPct val="150000"/>
              </a:lnSpc>
              <a:spcBef>
                <a:spcPct val="0"/>
              </a:spcBef>
              <a:buNone/>
            </a:pPr>
            <a:endParaRPr lang="en-US" sz="900" b="1" dirty="0">
              <a:latin typeface="Source Sans Pro Light" pitchFamily="34" charset="0"/>
              <a:ea typeface="Open Sans" pitchFamily="34" charset="0"/>
              <a:cs typeface="Open Sans" pitchFamily="34" charset="0"/>
            </a:endParaRPr>
          </a:p>
          <a:p>
            <a:pPr marL="457130" lvl="1" indent="0">
              <a:lnSpc>
                <a:spcPct val="150000"/>
              </a:lnSpc>
              <a:spcBef>
                <a:spcPct val="0"/>
              </a:spcBef>
              <a:buNone/>
            </a:pPr>
            <a:r>
              <a:rPr lang="en-US" sz="900" b="1" dirty="0">
                <a:latin typeface="Source Sans Pro Light" pitchFamily="34" charset="0"/>
                <a:ea typeface="Open Sans" pitchFamily="34" charset="0"/>
                <a:cs typeface="Open Sans" pitchFamily="34" charset="0"/>
              </a:rPr>
              <a:t> </a:t>
            </a:r>
          </a:p>
          <a:p>
            <a:pPr marL="0" indent="0">
              <a:lnSpc>
                <a:spcPct val="150000"/>
              </a:lnSpc>
              <a:spcBef>
                <a:spcPct val="0"/>
              </a:spcBef>
              <a:buNone/>
            </a:pPr>
            <a:r>
              <a:rPr lang="en-US" sz="900" b="1" dirty="0">
                <a:latin typeface="Source Sans Pro Light" pitchFamily="34" charset="0"/>
                <a:ea typeface="Open Sans" pitchFamily="34" charset="0"/>
                <a:cs typeface="Open Sans" pitchFamily="34" charset="0"/>
              </a:rPr>
              <a:t> </a:t>
            </a:r>
          </a:p>
          <a:p>
            <a:pPr>
              <a:lnSpc>
                <a:spcPct val="150000"/>
              </a:lnSpc>
              <a:spcBef>
                <a:spcPct val="0"/>
              </a:spcBef>
            </a:pPr>
            <a:endParaRPr lang="en-US" sz="900" b="1" dirty="0">
              <a:latin typeface="Source Sans Pro Light" pitchFamily="34" charset="0"/>
              <a:ea typeface="Open Sans" pitchFamily="34" charset="0"/>
              <a:cs typeface="Open Sans" pitchFamily="34" charset="0"/>
            </a:endParaRPr>
          </a:p>
          <a:p>
            <a:pPr>
              <a:lnSpc>
                <a:spcPct val="150000"/>
              </a:lnSpc>
            </a:pPr>
            <a:endParaRPr lang="en-US" sz="900" b="1" dirty="0"/>
          </a:p>
        </p:txBody>
      </p:sp>
      <p:sp>
        <p:nvSpPr>
          <p:cNvPr id="5" name="TextBox 4"/>
          <p:cNvSpPr txBox="1"/>
          <p:nvPr/>
        </p:nvSpPr>
        <p:spPr>
          <a:xfrm>
            <a:off x="2971800" y="977109"/>
            <a:ext cx="3403403" cy="4199215"/>
          </a:xfrm>
          <a:prstGeom prst="rect">
            <a:avLst/>
          </a:prstGeom>
          <a:noFill/>
        </p:spPr>
        <p:txBody>
          <a:bodyPr wrap="none" lIns="91428" tIns="45714" rIns="91428" bIns="45714" rtlCol="0">
            <a:spAutoFit/>
          </a:bodyPr>
          <a:lstStyle/>
          <a:p>
            <a:pPr>
              <a:lnSpc>
                <a:spcPct val="150000"/>
              </a:lnSpc>
              <a:spcBef>
                <a:spcPct val="0"/>
              </a:spcBef>
            </a:pPr>
            <a:r>
              <a:rPr lang="en-US" sz="1050" b="1" dirty="0" smtClean="0">
                <a:latin typeface="Century Gothic"/>
                <a:ea typeface="Open Sans" pitchFamily="34" charset="0"/>
                <a:cs typeface="Century Gothic"/>
              </a:rPr>
              <a:t>Native</a:t>
            </a:r>
            <a:endParaRPr lang="en-US" sz="1050" b="1" dirty="0">
              <a:latin typeface="Century Gothic"/>
              <a:ea typeface="Open Sans" pitchFamily="34" charset="0"/>
              <a:cs typeface="Century Gothic"/>
            </a:endParaRPr>
          </a:p>
          <a:p>
            <a:pPr marL="799980" lvl="1" indent="-342848">
              <a:lnSpc>
                <a:spcPct val="150000"/>
              </a:lnSpc>
              <a:spcBef>
                <a:spcPct val="0"/>
              </a:spcBef>
              <a:buFont typeface="Arial"/>
              <a:buChar char="•"/>
            </a:pPr>
            <a:r>
              <a:rPr lang="en-US" sz="1050" dirty="0" smtClean="0">
                <a:solidFill>
                  <a:srgbClr val="000000"/>
                </a:solidFill>
                <a:latin typeface="Century Gothic"/>
                <a:ea typeface="Open Sans" pitchFamily="34" charset="0"/>
                <a:cs typeface="Century Gothic"/>
              </a:rPr>
              <a:t>Articles </a:t>
            </a:r>
          </a:p>
          <a:p>
            <a:pPr marL="799980" lvl="1" indent="-342848">
              <a:lnSpc>
                <a:spcPct val="150000"/>
              </a:lnSpc>
              <a:spcBef>
                <a:spcPct val="0"/>
              </a:spcBef>
              <a:buFont typeface="Arial"/>
              <a:buChar char="•"/>
            </a:pPr>
            <a:r>
              <a:rPr lang="en-US" sz="1050" dirty="0" smtClean="0">
                <a:solidFill>
                  <a:srgbClr val="000000"/>
                </a:solidFill>
                <a:latin typeface="Century Gothic"/>
                <a:ea typeface="Open Sans" pitchFamily="34" charset="0"/>
                <a:cs typeface="Century Gothic"/>
              </a:rPr>
              <a:t>Ad Units (Single In Stream / Multi Unit) </a:t>
            </a:r>
            <a:endParaRPr lang="en-US" sz="1050" dirty="0">
              <a:solidFill>
                <a:srgbClr val="000000"/>
              </a:solidFill>
              <a:latin typeface="Century Gothic"/>
              <a:ea typeface="Open Sans" pitchFamily="34" charset="0"/>
              <a:cs typeface="Century Gothic"/>
            </a:endParaRPr>
          </a:p>
          <a:p>
            <a:pPr marL="799980" lvl="1" indent="-342848">
              <a:lnSpc>
                <a:spcPct val="150000"/>
              </a:lnSpc>
              <a:spcBef>
                <a:spcPct val="0"/>
              </a:spcBef>
              <a:buFont typeface="Arial"/>
              <a:buChar char="•"/>
            </a:pPr>
            <a:r>
              <a:rPr lang="en-US" sz="1050" dirty="0" smtClean="0">
                <a:latin typeface="Century Gothic"/>
                <a:ea typeface="Open Sans" pitchFamily="34" charset="0"/>
                <a:cs typeface="Century Gothic"/>
              </a:rPr>
              <a:t>Sponsored (240x60, 728x90,300x250)</a:t>
            </a:r>
            <a:endParaRPr lang="en-US" sz="1050" dirty="0">
              <a:latin typeface="Century Gothic"/>
              <a:ea typeface="Open Sans" pitchFamily="34" charset="0"/>
              <a:cs typeface="Century Gothic"/>
            </a:endParaRPr>
          </a:p>
          <a:p>
            <a:pPr marL="799980" lvl="1" indent="-342848">
              <a:lnSpc>
                <a:spcPct val="150000"/>
              </a:lnSpc>
              <a:spcBef>
                <a:spcPct val="0"/>
              </a:spcBef>
              <a:buFont typeface="Arial"/>
              <a:buChar char="•"/>
            </a:pPr>
            <a:r>
              <a:rPr lang="en-US" sz="1050" dirty="0">
                <a:solidFill>
                  <a:srgbClr val="000000"/>
                </a:solidFill>
                <a:latin typeface="Century Gothic"/>
                <a:ea typeface="Open Sans" pitchFamily="34" charset="0"/>
                <a:cs typeface="Century Gothic"/>
              </a:rPr>
              <a:t>Custom </a:t>
            </a:r>
          </a:p>
          <a:p>
            <a:pPr>
              <a:lnSpc>
                <a:spcPct val="150000"/>
              </a:lnSpc>
              <a:spcBef>
                <a:spcPct val="0"/>
              </a:spcBef>
            </a:pPr>
            <a:r>
              <a:rPr lang="en-US" sz="1050" b="1" dirty="0" smtClean="0">
                <a:latin typeface="Century Gothic"/>
                <a:ea typeface="Open Sans" pitchFamily="34" charset="0"/>
                <a:cs typeface="Century Gothic"/>
              </a:rPr>
              <a:t>Video</a:t>
            </a:r>
          </a:p>
          <a:p>
            <a:pPr marL="742880" lvl="1" indent="-285750">
              <a:lnSpc>
                <a:spcPct val="150000"/>
              </a:lnSpc>
              <a:spcBef>
                <a:spcPct val="0"/>
              </a:spcBef>
              <a:buFont typeface="Arial"/>
              <a:buChar char="•"/>
            </a:pPr>
            <a:r>
              <a:rPr lang="en-US" sz="1050" dirty="0" smtClean="0">
                <a:latin typeface="Century Gothic"/>
                <a:ea typeface="Open Sans" pitchFamily="34" charset="0"/>
                <a:cs typeface="Century Gothic"/>
              </a:rPr>
              <a:t>Pre Roll </a:t>
            </a:r>
          </a:p>
          <a:p>
            <a:pPr>
              <a:lnSpc>
                <a:spcPct val="150000"/>
              </a:lnSpc>
              <a:spcBef>
                <a:spcPct val="0"/>
              </a:spcBef>
            </a:pPr>
            <a:r>
              <a:rPr lang="en-US" sz="1050" b="1" dirty="0" smtClean="0">
                <a:latin typeface="Century Gothic"/>
                <a:ea typeface="Open Sans" pitchFamily="34" charset="0"/>
                <a:cs typeface="Century Gothic"/>
              </a:rPr>
              <a:t>Tactics</a:t>
            </a:r>
            <a:endParaRPr lang="en-US" sz="1050" b="1" dirty="0">
              <a:latin typeface="Century Gothic"/>
              <a:ea typeface="Open Sans" pitchFamily="34" charset="0"/>
              <a:cs typeface="Century Gothic"/>
            </a:endParaRPr>
          </a:p>
          <a:p>
            <a:pPr marL="742880" lvl="1" indent="-285750">
              <a:lnSpc>
                <a:spcPct val="150000"/>
              </a:lnSpc>
              <a:spcBef>
                <a:spcPct val="0"/>
              </a:spcBef>
              <a:buFont typeface="Arial"/>
              <a:buChar char="•"/>
            </a:pPr>
            <a:r>
              <a:rPr lang="en-US" sz="1050" dirty="0" smtClean="0">
                <a:latin typeface="Century Gothic"/>
                <a:ea typeface="Open Sans" pitchFamily="34" charset="0"/>
                <a:cs typeface="Century Gothic"/>
              </a:rPr>
              <a:t>Roadblocks (2 viewable ads)</a:t>
            </a:r>
          </a:p>
          <a:p>
            <a:pPr marL="742880" lvl="1" indent="-285750">
              <a:lnSpc>
                <a:spcPct val="150000"/>
              </a:lnSpc>
              <a:spcBef>
                <a:spcPct val="0"/>
              </a:spcBef>
              <a:buFont typeface="Arial"/>
              <a:buChar char="•"/>
            </a:pPr>
            <a:r>
              <a:rPr lang="en-US" sz="1050" dirty="0" smtClean="0">
                <a:latin typeface="Century Gothic"/>
                <a:ea typeface="Open Sans" pitchFamily="34" charset="0"/>
                <a:cs typeface="Century Gothic"/>
              </a:rPr>
              <a:t>Take Over ( All 4 ad spaces on page) </a:t>
            </a:r>
          </a:p>
          <a:p>
            <a:pPr marL="742880" lvl="1" indent="-285750">
              <a:lnSpc>
                <a:spcPct val="150000"/>
              </a:lnSpc>
              <a:spcBef>
                <a:spcPct val="0"/>
              </a:spcBef>
              <a:buFont typeface="Arial"/>
              <a:buChar char="•"/>
            </a:pPr>
            <a:r>
              <a:rPr lang="en-US" sz="1050" dirty="0" smtClean="0">
                <a:latin typeface="Century Gothic"/>
                <a:ea typeface="Open Sans" pitchFamily="34" charset="0"/>
                <a:cs typeface="Century Gothic"/>
              </a:rPr>
              <a:t>Genre Sponsorship (240x60)</a:t>
            </a:r>
          </a:p>
          <a:p>
            <a:pPr marL="742880" lvl="1" indent="-285750">
              <a:lnSpc>
                <a:spcPct val="150000"/>
              </a:lnSpc>
              <a:spcBef>
                <a:spcPct val="0"/>
              </a:spcBef>
              <a:buFont typeface="Arial"/>
              <a:buChar char="•"/>
            </a:pPr>
            <a:r>
              <a:rPr lang="en-US" sz="1050" dirty="0" smtClean="0">
                <a:latin typeface="Century Gothic"/>
                <a:ea typeface="Open Sans" pitchFamily="34" charset="0"/>
                <a:cs typeface="Century Gothic"/>
              </a:rPr>
              <a:t>Mobile </a:t>
            </a:r>
          </a:p>
          <a:p>
            <a:pPr marL="742880" lvl="1" indent="-285750">
              <a:lnSpc>
                <a:spcPct val="150000"/>
              </a:lnSpc>
              <a:spcBef>
                <a:spcPct val="0"/>
              </a:spcBef>
              <a:buFont typeface="Arial"/>
              <a:buChar char="•"/>
            </a:pPr>
            <a:r>
              <a:rPr lang="en-US" sz="1050" dirty="0" smtClean="0">
                <a:latin typeface="Century Gothic"/>
                <a:ea typeface="Open Sans" pitchFamily="34" charset="0"/>
                <a:cs typeface="Century Gothic"/>
              </a:rPr>
              <a:t>Email</a:t>
            </a:r>
          </a:p>
          <a:p>
            <a:pPr marL="742880" lvl="1" indent="-285750">
              <a:lnSpc>
                <a:spcPct val="150000"/>
              </a:lnSpc>
              <a:spcBef>
                <a:spcPct val="0"/>
              </a:spcBef>
              <a:buFont typeface="Arial"/>
              <a:buChar char="•"/>
            </a:pPr>
            <a:r>
              <a:rPr lang="en-US" sz="1050" dirty="0" smtClean="0">
                <a:latin typeface="Century Gothic"/>
                <a:ea typeface="Open Sans" pitchFamily="34" charset="0"/>
                <a:cs typeface="Century Gothic"/>
              </a:rPr>
              <a:t>Video</a:t>
            </a:r>
            <a:endParaRPr lang="en-US" sz="1050" dirty="0">
              <a:latin typeface="Century Gothic"/>
              <a:ea typeface="Open Sans" pitchFamily="34" charset="0"/>
              <a:cs typeface="Century Gothic"/>
            </a:endParaRPr>
          </a:p>
          <a:p>
            <a:pPr marL="742880" lvl="1" indent="-285750">
              <a:lnSpc>
                <a:spcPct val="150000"/>
              </a:lnSpc>
              <a:spcBef>
                <a:spcPct val="0"/>
              </a:spcBef>
              <a:buFont typeface="Arial" panose="020B0604020202020204" pitchFamily="34" charset="0"/>
              <a:buChar char="•"/>
            </a:pPr>
            <a:endParaRPr lang="en-US" sz="1050" dirty="0">
              <a:latin typeface="Century Gothic"/>
              <a:ea typeface="Open Sans" pitchFamily="34" charset="0"/>
              <a:cs typeface="Century Gothic"/>
            </a:endParaRPr>
          </a:p>
          <a:p>
            <a:pPr lvl="1">
              <a:lnSpc>
                <a:spcPct val="150000"/>
              </a:lnSpc>
              <a:spcBef>
                <a:spcPct val="0"/>
              </a:spcBef>
            </a:pPr>
            <a:r>
              <a:rPr lang="en-US" sz="1050" dirty="0" smtClean="0">
                <a:latin typeface="Century Gothic"/>
                <a:ea typeface="Open Sans" pitchFamily="34" charset="0"/>
                <a:cs typeface="Century Gothic"/>
              </a:rPr>
              <a:t> </a:t>
            </a:r>
            <a:endParaRPr lang="en-US" sz="1050" dirty="0">
              <a:latin typeface="Century Gothic"/>
              <a:ea typeface="Open Sans" pitchFamily="34" charset="0"/>
              <a:cs typeface="Century Gothic"/>
            </a:endParaRPr>
          </a:p>
          <a:p>
            <a:pPr marL="742841" lvl="1" indent="-285708">
              <a:lnSpc>
                <a:spcPct val="150000"/>
              </a:lnSpc>
              <a:spcBef>
                <a:spcPct val="0"/>
              </a:spcBef>
              <a:buFont typeface="Wingdings" charset="2"/>
              <a:buChar char="u"/>
            </a:pPr>
            <a:endParaRPr lang="en-US" sz="1050" b="1" dirty="0">
              <a:latin typeface="Source Sans Pro Light" pitchFamily="34" charset="0"/>
              <a:ea typeface="Open Sans" pitchFamily="34" charset="0"/>
              <a:cs typeface="Open Sans" pitchFamily="34" charset="0"/>
            </a:endParaRPr>
          </a:p>
        </p:txBody>
      </p:sp>
      <p:sp>
        <p:nvSpPr>
          <p:cNvPr id="7" name="TextBox 6"/>
          <p:cNvSpPr txBox="1"/>
          <p:nvPr/>
        </p:nvSpPr>
        <p:spPr>
          <a:xfrm>
            <a:off x="228600" y="285750"/>
            <a:ext cx="4572000" cy="584775"/>
          </a:xfrm>
          <a:prstGeom prst="rect">
            <a:avLst/>
          </a:prstGeom>
          <a:noFill/>
        </p:spPr>
        <p:txBody>
          <a:bodyPr wrap="square" lIns="91428" tIns="45714" rIns="91428" bIns="45714" rtlCol="0">
            <a:spAutoFit/>
          </a:bodyPr>
          <a:lstStyle/>
          <a:p>
            <a:r>
              <a:rPr lang="en-US" sz="3200" b="1" dirty="0" smtClean="0">
                <a:solidFill>
                  <a:srgbClr val="000000"/>
                </a:solidFill>
                <a:latin typeface="Century Gothic"/>
                <a:ea typeface="Open Sans" pitchFamily="34" charset="0"/>
                <a:cs typeface="Century Gothic"/>
              </a:rPr>
              <a:t>Table of Contents</a:t>
            </a:r>
            <a:endParaRPr lang="en-US" sz="3200" b="1" dirty="0">
              <a:solidFill>
                <a:srgbClr val="000000"/>
              </a:solidFill>
              <a:latin typeface="Century Gothic"/>
              <a:ea typeface="Open Sans" pitchFamily="34" charset="0"/>
              <a:cs typeface="Century Gothic"/>
            </a:endParaRPr>
          </a:p>
        </p:txBody>
      </p:sp>
      <p:pic>
        <p:nvPicPr>
          <p:cNvPr id="8" name="Picture 7" descr="device-presentati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8320" y="2800350"/>
            <a:ext cx="3535680" cy="2209800"/>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2545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971550"/>
            <a:ext cx="3810000" cy="4216527"/>
          </a:xfrm>
          <a:prstGeom prst="rect">
            <a:avLst/>
          </a:prstGeom>
        </p:spPr>
        <p:txBody>
          <a:bodyPr wrap="square" lIns="91428" tIns="45714" rIns="91428" bIns="45714" numCol="1" spcCol="274283">
            <a:spAutoFit/>
          </a:bodyPr>
          <a:lstStyle/>
          <a:p>
            <a:r>
              <a:rPr lang="en-US" sz="1000" b="1" dirty="0">
                <a:cs typeface="Source Sans Pro Light"/>
              </a:rPr>
              <a:t>Purpose: </a:t>
            </a:r>
            <a:r>
              <a:rPr lang="en-US" sz="1000" dirty="0">
                <a:cs typeface="Source Sans Pro Light"/>
              </a:rPr>
              <a:t>e-newsletters sent to inform our audience of fresh new content across the OSG network. </a:t>
            </a:r>
          </a:p>
          <a:p>
            <a:endParaRPr lang="en-US" sz="1000" dirty="0">
              <a:cs typeface="Source Sans Pro Light"/>
            </a:endParaRPr>
          </a:p>
          <a:p>
            <a:r>
              <a:rPr lang="en-US" sz="1000" b="1" dirty="0">
                <a:cs typeface="Source Sans Pro Light"/>
              </a:rPr>
              <a:t>Subscriber Base:  </a:t>
            </a:r>
            <a:r>
              <a:rPr lang="en-US" sz="1000" dirty="0">
                <a:cs typeface="Source Sans Pro Light"/>
              </a:rPr>
              <a:t>OSG has acquired these names through consumer </a:t>
            </a:r>
            <a:r>
              <a:rPr lang="en-US" sz="1000" dirty="0" smtClean="0">
                <a:cs typeface="Source Sans Pro Light"/>
              </a:rPr>
              <a:t>promotions. </a:t>
            </a:r>
            <a:endParaRPr lang="en-US" sz="1000" dirty="0">
              <a:cs typeface="Source Sans Pro Light"/>
            </a:endParaRPr>
          </a:p>
          <a:p>
            <a:endParaRPr lang="en-US" sz="1000" dirty="0">
              <a:cs typeface="Source Sans Pro Light"/>
            </a:endParaRPr>
          </a:p>
          <a:p>
            <a:r>
              <a:rPr lang="en-US" sz="1000" b="1" dirty="0">
                <a:cs typeface="Source Sans Pro Light"/>
              </a:rPr>
              <a:t>Frequency: </a:t>
            </a:r>
            <a:r>
              <a:rPr lang="en-US" sz="1000" dirty="0">
                <a:cs typeface="Source Sans Pro Light"/>
              </a:rPr>
              <a:t>Each brand within the OSG network operates on a different deployment frequency (see </a:t>
            </a:r>
            <a:r>
              <a:rPr lang="en-US" sz="1000" dirty="0" smtClean="0">
                <a:cs typeface="Source Sans Pro Light"/>
              </a:rPr>
              <a:t>table next page)</a:t>
            </a:r>
            <a:r>
              <a:rPr lang="en-US" sz="1000" dirty="0">
                <a:cs typeface="Source Sans Pro Light"/>
              </a:rPr>
              <a:t>.</a:t>
            </a:r>
          </a:p>
          <a:p>
            <a:endParaRPr lang="en-US" sz="1000" dirty="0">
              <a:cs typeface="Source Sans Pro Light"/>
            </a:endParaRPr>
          </a:p>
          <a:p>
            <a:r>
              <a:rPr lang="en-US" sz="1000" b="1" dirty="0">
                <a:cs typeface="Source Sans Pro Light"/>
              </a:rPr>
              <a:t>Advertising Opportunities: </a:t>
            </a:r>
            <a:r>
              <a:rPr lang="en-US" sz="1000" dirty="0">
                <a:cs typeface="Source Sans Pro Light"/>
              </a:rPr>
              <a:t>In every newsletter there are </a:t>
            </a:r>
            <a:r>
              <a:rPr lang="en-US" sz="1000" b="1" dirty="0">
                <a:cs typeface="Source Sans Pro Light"/>
              </a:rPr>
              <a:t>two advertisement slots </a:t>
            </a:r>
            <a:r>
              <a:rPr lang="en-US" sz="1000" dirty="0">
                <a:cs typeface="Source Sans Pro Light"/>
              </a:rPr>
              <a:t>that surround the content and a sponsored content slot. </a:t>
            </a:r>
          </a:p>
          <a:p>
            <a:endParaRPr lang="en-US" sz="1000" dirty="0">
              <a:cs typeface="Source Sans Pro Light"/>
            </a:endParaRPr>
          </a:p>
          <a:p>
            <a:r>
              <a:rPr lang="en-US" sz="1000" dirty="0" smtClean="0">
                <a:cs typeface="Source Sans Pro Light"/>
              </a:rPr>
              <a:t>There are 300 </a:t>
            </a:r>
            <a:r>
              <a:rPr lang="en-US" sz="1000" dirty="0">
                <a:cs typeface="Source Sans Pro Light"/>
              </a:rPr>
              <a:t>x 250 </a:t>
            </a:r>
            <a:r>
              <a:rPr lang="en-US" sz="1000" dirty="0" smtClean="0">
                <a:cs typeface="Source Sans Pro Light"/>
              </a:rPr>
              <a:t>ad sizes on most properties. </a:t>
            </a:r>
            <a:endParaRPr lang="en-US" sz="1000" dirty="0">
              <a:cs typeface="Source Sans Pro Light"/>
            </a:endParaRPr>
          </a:p>
          <a:p>
            <a:endParaRPr lang="en-US" sz="1000" dirty="0">
              <a:cs typeface="Source Sans Pro Light"/>
            </a:endParaRPr>
          </a:p>
          <a:p>
            <a:r>
              <a:rPr lang="en-US" sz="1000" dirty="0">
                <a:cs typeface="Source Sans Pro Light"/>
              </a:rPr>
              <a:t>The sponsored content will be associated with a native campaign and will promote the sponsored content.</a:t>
            </a:r>
          </a:p>
          <a:p>
            <a:endParaRPr lang="en-US" sz="1000" dirty="0">
              <a:cs typeface="Source Sans Pro Light"/>
            </a:endParaRPr>
          </a:p>
          <a:p>
            <a:r>
              <a:rPr lang="en-US" sz="1000" b="1" dirty="0">
                <a:cs typeface="Source Sans Pro Light"/>
              </a:rPr>
              <a:t>Materials Needed: </a:t>
            </a:r>
            <a:r>
              <a:rPr lang="en-US" sz="1000" dirty="0">
                <a:cs typeface="Source Sans Pro Light"/>
              </a:rPr>
              <a:t>Accepted file types are JPEG  and GIF. Max file size of 40k. Please provide a click URL for the banner advertisements. We accept impression and click trackers. </a:t>
            </a:r>
          </a:p>
          <a:p>
            <a:endParaRPr lang="en-US" sz="1000" dirty="0">
              <a:cs typeface="Source Sans Pro Light"/>
            </a:endParaRPr>
          </a:p>
          <a:p>
            <a:r>
              <a:rPr lang="en-US" sz="1000" b="1" dirty="0">
                <a:cs typeface="Source Sans Pro Light"/>
              </a:rPr>
              <a:t>Reporting: </a:t>
            </a:r>
            <a:r>
              <a:rPr lang="en-US" sz="1000" dirty="0">
                <a:cs typeface="Source Sans Pro Light"/>
              </a:rPr>
              <a:t>We provide a performance report on the newsletter at the end of the month or upon request. </a:t>
            </a:r>
            <a:endParaRPr lang="en-US" sz="1000" dirty="0" smtClean="0">
              <a:cs typeface="Source Sans Pro Light"/>
            </a:endParaRPr>
          </a:p>
        </p:txBody>
      </p:sp>
      <p:cxnSp>
        <p:nvCxnSpPr>
          <p:cNvPr id="13" name="Straight Arrow Connector 12"/>
          <p:cNvCxnSpPr/>
          <p:nvPr/>
        </p:nvCxnSpPr>
        <p:spPr>
          <a:xfrm>
            <a:off x="3352800" y="3257550"/>
            <a:ext cx="1752600" cy="533400"/>
          </a:xfrm>
          <a:prstGeom prst="straightConnector1">
            <a:avLst/>
          </a:prstGeom>
          <a:ln>
            <a:solidFill>
              <a:srgbClr val="CE453A"/>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724400" y="4345846"/>
            <a:ext cx="4572000" cy="797654"/>
          </a:xfrm>
          <a:prstGeom prst="rect">
            <a:avLst/>
          </a:prstGeom>
        </p:spPr>
        <p:txBody>
          <a:bodyPr>
            <a:spAutoFit/>
          </a:bodyPr>
          <a:lstStyle/>
          <a:p>
            <a:pPr>
              <a:lnSpc>
                <a:spcPct val="50000"/>
              </a:lnSpc>
              <a:spcAft>
                <a:spcPts val="600"/>
              </a:spcAft>
            </a:pPr>
            <a:r>
              <a:rPr lang="en-US" sz="1000" b="1" dirty="0" smtClean="0">
                <a:cs typeface="Source Sans Pro Light"/>
              </a:rPr>
              <a:t>Historical </a:t>
            </a:r>
            <a:r>
              <a:rPr lang="en-US" sz="1000" b="1" dirty="0">
                <a:cs typeface="Source Sans Pro Light"/>
              </a:rPr>
              <a:t>Performance*: </a:t>
            </a:r>
          </a:p>
          <a:p>
            <a:pPr>
              <a:lnSpc>
                <a:spcPct val="50000"/>
              </a:lnSpc>
              <a:spcAft>
                <a:spcPts val="600"/>
              </a:spcAft>
            </a:pPr>
            <a:r>
              <a:rPr lang="en-US" sz="1000" b="1" dirty="0">
                <a:solidFill>
                  <a:srgbClr val="262626"/>
                </a:solidFill>
                <a:cs typeface="Century Gothic"/>
              </a:rPr>
              <a:t>Hunt: </a:t>
            </a:r>
            <a:r>
              <a:rPr lang="en-US" sz="1000" dirty="0">
                <a:solidFill>
                  <a:srgbClr val="262626"/>
                </a:solidFill>
                <a:cs typeface="Century Gothic"/>
              </a:rPr>
              <a:t>Avg. CTR 3.8% / Avg. Open Rate 12%</a:t>
            </a:r>
          </a:p>
          <a:p>
            <a:pPr>
              <a:lnSpc>
                <a:spcPct val="50000"/>
              </a:lnSpc>
              <a:spcAft>
                <a:spcPts val="600"/>
              </a:spcAft>
            </a:pPr>
            <a:r>
              <a:rPr lang="en-US" sz="1000" b="1" dirty="0">
                <a:solidFill>
                  <a:srgbClr val="262626"/>
                </a:solidFill>
                <a:cs typeface="Century Gothic"/>
              </a:rPr>
              <a:t>Shoot: </a:t>
            </a:r>
            <a:r>
              <a:rPr lang="en-US" sz="1000" dirty="0">
                <a:solidFill>
                  <a:srgbClr val="262626"/>
                </a:solidFill>
                <a:cs typeface="Century Gothic"/>
              </a:rPr>
              <a:t>Avg. CTR 6.23% / Avg. Open Rate 19.9%</a:t>
            </a:r>
          </a:p>
          <a:p>
            <a:pPr>
              <a:lnSpc>
                <a:spcPct val="50000"/>
              </a:lnSpc>
              <a:spcAft>
                <a:spcPts val="600"/>
              </a:spcAft>
            </a:pPr>
            <a:r>
              <a:rPr lang="en-US" sz="1000" b="1" dirty="0">
                <a:solidFill>
                  <a:srgbClr val="262626"/>
                </a:solidFill>
                <a:cs typeface="Century Gothic"/>
              </a:rPr>
              <a:t>Fish</a:t>
            </a:r>
            <a:r>
              <a:rPr lang="en-US" sz="1000" dirty="0">
                <a:solidFill>
                  <a:srgbClr val="262626"/>
                </a:solidFill>
                <a:cs typeface="Century Gothic"/>
              </a:rPr>
              <a:t>: Avg. CTR 3.8% / Avg. Open Rate 14.3%</a:t>
            </a:r>
          </a:p>
          <a:p>
            <a:pPr>
              <a:lnSpc>
                <a:spcPct val="50000"/>
              </a:lnSpc>
              <a:spcAft>
                <a:spcPts val="600"/>
              </a:spcAft>
            </a:pPr>
            <a:r>
              <a:rPr lang="en-US" sz="1000" dirty="0">
                <a:solidFill>
                  <a:srgbClr val="262626"/>
                </a:solidFill>
                <a:cs typeface="Century Gothic"/>
              </a:rPr>
              <a:t>*Jan 2016 </a:t>
            </a:r>
          </a:p>
        </p:txBody>
      </p:sp>
      <p:sp>
        <p:nvSpPr>
          <p:cNvPr id="20" name="TextBox 19"/>
          <p:cNvSpPr txBox="1"/>
          <p:nvPr/>
        </p:nvSpPr>
        <p:spPr>
          <a:xfrm>
            <a:off x="304800" y="133350"/>
            <a:ext cx="4572000" cy="584775"/>
          </a:xfrm>
          <a:prstGeom prst="rect">
            <a:avLst/>
          </a:prstGeom>
          <a:noFill/>
        </p:spPr>
        <p:txBody>
          <a:bodyPr wrap="square" lIns="91428" tIns="45714" rIns="91428" bIns="45714" rtlCol="0">
            <a:spAutoFit/>
          </a:bodyPr>
          <a:lstStyle/>
          <a:p>
            <a:r>
              <a:rPr lang="en-US" sz="3200" b="1" dirty="0">
                <a:solidFill>
                  <a:schemeClr val="bg1">
                    <a:lumMod val="50000"/>
                  </a:schemeClr>
                </a:solidFill>
                <a:latin typeface="+mj-lt"/>
                <a:ea typeface="Open Sans" pitchFamily="34" charset="0"/>
                <a:cs typeface="Open Sans" pitchFamily="34" charset="0"/>
              </a:rPr>
              <a:t>E-Newsletters</a:t>
            </a:r>
          </a:p>
        </p:txBody>
      </p:sp>
      <p:pic>
        <p:nvPicPr>
          <p:cNvPr id="10" name="Picture 9" descr="Screen Shot 2016-02-14 at 10.53.11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200" y="209550"/>
            <a:ext cx="2869342" cy="2948940"/>
          </a:xfrm>
          <a:prstGeom prst="rect">
            <a:avLst/>
          </a:prstGeom>
          <a:solidFill>
            <a:srgbClr val="000000"/>
          </a:solidFill>
        </p:spPr>
      </p:pic>
      <p:pic>
        <p:nvPicPr>
          <p:cNvPr id="16" name="Picture 15" descr="Screen Shot 2016-02-11 at 4.49.18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934064"/>
            <a:ext cx="2839932" cy="3276600"/>
          </a:xfrm>
          <a:prstGeom prst="rect">
            <a:avLst/>
          </a:prstGeom>
          <a:solidFill>
            <a:srgbClr val="000000"/>
          </a:solidFill>
          <a:effectLst>
            <a:outerShdw blurRad="50800" dist="38100" dir="2700000" algn="tl" rotWithShape="0">
              <a:srgbClr val="000000">
                <a:alpha val="43000"/>
              </a:srgbClr>
            </a:outerShdw>
          </a:effectLst>
        </p:spPr>
      </p:pic>
      <p:grpSp>
        <p:nvGrpSpPr>
          <p:cNvPr id="17" name="Group 16"/>
          <p:cNvGrpSpPr/>
          <p:nvPr/>
        </p:nvGrpSpPr>
        <p:grpSpPr>
          <a:xfrm>
            <a:off x="7537816" y="1962150"/>
            <a:ext cx="1606184" cy="2866591"/>
            <a:chOff x="3167042" y="86159"/>
            <a:chExt cx="2819400" cy="5031844"/>
          </a:xfrm>
        </p:grpSpPr>
        <p:pic>
          <p:nvPicPr>
            <p:cNvPr id="18" name="Picture 17" descr="Bowhunter_Newsletter_Mock.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67042" y="86159"/>
              <a:ext cx="2819400" cy="5031844"/>
            </a:xfrm>
            <a:prstGeom prst="rect">
              <a:avLst/>
            </a:prstGeom>
            <a:effectLst>
              <a:outerShdw blurRad="50800" dist="38100" dir="2700000" algn="tl" rotWithShape="0">
                <a:srgbClr val="000000">
                  <a:alpha val="43000"/>
                </a:srgbClr>
              </a:outerShdw>
            </a:effectLst>
          </p:spPr>
        </p:pic>
        <p:pic>
          <p:nvPicPr>
            <p:cNvPr id="19" name="Picture 18" descr="Unknown-2.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30384" y="793653"/>
              <a:ext cx="2008416" cy="3572302"/>
            </a:xfrm>
            <a:prstGeom prst="rect">
              <a:avLst/>
            </a:prstGeom>
          </p:spPr>
        </p:pic>
      </p:grpSp>
    </p:spTree>
    <p:extLst>
      <p:ext uri="{BB962C8B-B14F-4D97-AF65-F5344CB8AC3E}">
        <p14:creationId xmlns:p14="http://schemas.microsoft.com/office/powerpoint/2010/main" val="691061309"/>
      </p:ext>
    </p:extLst>
  </p:cSld>
  <p:clrMapOvr>
    <a:masterClrMapping/>
  </p:clrMapOvr>
  <mc:AlternateContent xmlns:mc="http://schemas.openxmlformats.org/markup-compatibility/2006" xmlns:p14="http://schemas.microsoft.com/office/powerpoint/2010/main">
    <mc:Choice Requires="p14">
      <p:transition p14:dur="0" advClick="0" advTm="1500"/>
    </mc:Choice>
    <mc:Fallback xmlns="">
      <p:transition advClick="0" advTm="150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904053901"/>
              </p:ext>
            </p:extLst>
          </p:nvPr>
        </p:nvGraphicFramePr>
        <p:xfrm>
          <a:off x="457200" y="1047750"/>
          <a:ext cx="8153402" cy="3640028"/>
        </p:xfrm>
        <a:graphic>
          <a:graphicData uri="http://schemas.openxmlformats.org/drawingml/2006/table">
            <a:tbl>
              <a:tblPr/>
              <a:tblGrid>
                <a:gridCol w="2167714"/>
                <a:gridCol w="2055832"/>
                <a:gridCol w="1874024"/>
                <a:gridCol w="2055832"/>
              </a:tblGrid>
              <a:tr h="121217">
                <a:tc>
                  <a:txBody>
                    <a:bodyPr/>
                    <a:lstStyle/>
                    <a:p>
                      <a:pPr algn="ctr" fontAlgn="b"/>
                      <a:r>
                        <a:rPr lang="en-US" sz="800" b="1" i="0" u="none" strike="noStrike" dirty="0">
                          <a:solidFill>
                            <a:srgbClr val="000000"/>
                          </a:solidFill>
                          <a:effectLst/>
                          <a:latin typeface="+mn-lt"/>
                          <a:cs typeface="Source Sans Pro Light"/>
                        </a:rPr>
                        <a:t>TITLE</a:t>
                      </a:r>
                    </a:p>
                  </a:txBody>
                  <a:tcPr marL="8081" marR="8081" marT="8081" marB="0" anchor="b">
                    <a:lnL>
                      <a:noFill/>
                    </a:lnL>
                    <a:lnR>
                      <a:noFill/>
                    </a:lnR>
                    <a:lnT>
                      <a:noFill/>
                    </a:lnT>
                    <a:lnB>
                      <a:noFill/>
                    </a:lnB>
                    <a:noFill/>
                  </a:tcPr>
                </a:tc>
                <a:tc>
                  <a:txBody>
                    <a:bodyPr/>
                    <a:lstStyle/>
                    <a:p>
                      <a:pPr algn="ctr" fontAlgn="b"/>
                      <a:r>
                        <a:rPr lang="en-US" sz="800" b="1" i="0" u="none" strike="noStrike">
                          <a:solidFill>
                            <a:srgbClr val="000000"/>
                          </a:solidFill>
                          <a:effectLst/>
                          <a:latin typeface="+mn-lt"/>
                          <a:cs typeface="Source Sans Pro Light"/>
                        </a:rPr>
                        <a:t>FREQUENCY</a:t>
                      </a:r>
                    </a:p>
                  </a:txBody>
                  <a:tcPr marL="8081" marR="8081" marT="8081" marB="0" anchor="b">
                    <a:lnL>
                      <a:noFill/>
                    </a:lnL>
                    <a:lnR>
                      <a:noFill/>
                    </a:lnR>
                    <a:lnT>
                      <a:noFill/>
                    </a:lnT>
                    <a:lnB>
                      <a:noFill/>
                    </a:lnB>
                    <a:noFill/>
                  </a:tcPr>
                </a:tc>
                <a:tc>
                  <a:txBody>
                    <a:bodyPr/>
                    <a:lstStyle/>
                    <a:p>
                      <a:pPr algn="ctr" fontAlgn="b"/>
                      <a:r>
                        <a:rPr lang="en-US" sz="800" b="1" i="0" u="none" strike="noStrike">
                          <a:solidFill>
                            <a:srgbClr val="000000"/>
                          </a:solidFill>
                          <a:effectLst/>
                          <a:latin typeface="+mn-lt"/>
                          <a:cs typeface="Source Sans Pro Light"/>
                        </a:rPr>
                        <a:t>DAYS</a:t>
                      </a:r>
                    </a:p>
                  </a:txBody>
                  <a:tcPr marL="8081" marR="8081" marT="8081" marB="0" anchor="b">
                    <a:lnL>
                      <a:noFill/>
                    </a:lnL>
                    <a:lnR>
                      <a:noFill/>
                    </a:lnR>
                    <a:lnT>
                      <a:noFill/>
                    </a:lnT>
                    <a:lnB>
                      <a:noFill/>
                    </a:lnB>
                    <a:noFill/>
                  </a:tcPr>
                </a:tc>
                <a:tc>
                  <a:txBody>
                    <a:bodyPr/>
                    <a:lstStyle/>
                    <a:p>
                      <a:pPr algn="ctr" fontAlgn="b"/>
                      <a:r>
                        <a:rPr lang="en-US" sz="800" b="1" i="0" u="none" strike="noStrike">
                          <a:solidFill>
                            <a:srgbClr val="000000"/>
                          </a:solidFill>
                          <a:effectLst/>
                          <a:latin typeface="+mn-lt"/>
                          <a:cs typeface="Source Sans Pro Light"/>
                        </a:rPr>
                        <a:t>E-Newsletter Subscribers</a:t>
                      </a:r>
                    </a:p>
                  </a:txBody>
                  <a:tcPr marL="8081" marR="8081" marT="8081" marB="0" anchor="b">
                    <a:lnL>
                      <a:noFill/>
                    </a:lnL>
                    <a:lnR>
                      <a:noFill/>
                    </a:lnR>
                    <a:lnT>
                      <a:noFill/>
                    </a:lnT>
                    <a:lnB>
                      <a:noFill/>
                    </a:lnB>
                    <a:noFill/>
                  </a:tcPr>
                </a:tc>
              </a:tr>
              <a:tr h="121217">
                <a:tc>
                  <a:txBody>
                    <a:bodyPr/>
                    <a:lstStyle/>
                    <a:p>
                      <a:pPr algn="l" fontAlgn="b"/>
                      <a:r>
                        <a:rPr lang="en-US" sz="800" b="1" i="0" u="none" strike="noStrike" dirty="0">
                          <a:solidFill>
                            <a:srgbClr val="000000"/>
                          </a:solidFill>
                          <a:effectLst/>
                          <a:latin typeface="+mn-lt"/>
                          <a:cs typeface="Source Sans Pro Light"/>
                        </a:rPr>
                        <a:t>SHOOTING Brands</a:t>
                      </a:r>
                    </a:p>
                  </a:txBody>
                  <a:tcPr marL="8081" marR="8081" marT="8081" marB="0" anchor="b">
                    <a:lnL>
                      <a:noFill/>
                    </a:lnL>
                    <a:lnR>
                      <a:noFill/>
                    </a:lnR>
                    <a:lnT>
                      <a:noFill/>
                    </a:lnT>
                    <a:lnB>
                      <a:noFill/>
                    </a:lnB>
                    <a:noFill/>
                  </a:tcPr>
                </a:tc>
                <a:tc>
                  <a:txBody>
                    <a:bodyPr/>
                    <a:lstStyle/>
                    <a:p>
                      <a:pPr algn="l" fontAlgn="b"/>
                      <a:r>
                        <a:rPr lang="en-US" sz="800" b="1" i="0" u="none" strike="noStrike">
                          <a:solidFill>
                            <a:srgbClr val="000000"/>
                          </a:solidFill>
                          <a:effectLst/>
                          <a:latin typeface="+mn-lt"/>
                          <a:cs typeface="Source Sans Pro Light"/>
                        </a:rPr>
                        <a:t> </a:t>
                      </a:r>
                    </a:p>
                  </a:txBody>
                  <a:tcPr marL="8081" marR="8081" marT="8081" marB="0" anchor="b">
                    <a:lnL>
                      <a:noFill/>
                    </a:lnL>
                    <a:lnR>
                      <a:noFill/>
                    </a:lnR>
                    <a:lnT>
                      <a:noFill/>
                    </a:lnT>
                    <a:lnB>
                      <a:noFill/>
                    </a:lnB>
                    <a:noFill/>
                  </a:tcPr>
                </a:tc>
                <a:tc>
                  <a:txBody>
                    <a:bodyPr/>
                    <a:lstStyle/>
                    <a:p>
                      <a:pPr algn="l" fontAlgn="b"/>
                      <a:r>
                        <a:rPr lang="en-US" sz="800" b="1" i="0" u="none" strike="noStrike">
                          <a:solidFill>
                            <a:srgbClr val="000000"/>
                          </a:solidFill>
                          <a:effectLst/>
                          <a:latin typeface="+mn-lt"/>
                          <a:cs typeface="Source Sans Pro Light"/>
                        </a:rPr>
                        <a:t> </a:t>
                      </a:r>
                    </a:p>
                  </a:txBody>
                  <a:tcPr marL="8081" marR="8081" marT="8081" marB="0" anchor="b">
                    <a:lnL>
                      <a:noFill/>
                    </a:lnL>
                    <a:lnR>
                      <a:noFill/>
                    </a:lnR>
                    <a:lnT>
                      <a:noFill/>
                    </a:lnT>
                    <a:lnB>
                      <a:noFill/>
                    </a:lnB>
                    <a:noFill/>
                  </a:tcPr>
                </a:tc>
                <a:tc>
                  <a:txBody>
                    <a:bodyPr/>
                    <a:lstStyle/>
                    <a:p>
                      <a:pPr algn="l" fontAlgn="b"/>
                      <a:r>
                        <a:rPr lang="en-US" sz="800" b="1" i="0" u="none" strike="noStrike">
                          <a:solidFill>
                            <a:srgbClr val="000000"/>
                          </a:solidFill>
                          <a:effectLst/>
                          <a:latin typeface="+mn-lt"/>
                          <a:cs typeface="Source Sans Pro Light"/>
                        </a:rPr>
                        <a:t> </a:t>
                      </a:r>
                    </a:p>
                  </a:txBody>
                  <a:tcPr marL="8081" marR="8081" marT="8081" marB="0" anchor="b">
                    <a:lnL>
                      <a:noFill/>
                    </a:lnL>
                    <a:lnR>
                      <a:noFill/>
                    </a:lnR>
                    <a:lnT>
                      <a:noFill/>
                    </a:lnT>
                    <a:lnB>
                      <a:noFill/>
                    </a:lnB>
                    <a:noFill/>
                  </a:tcPr>
                </a:tc>
              </a:tr>
              <a:tr h="121217">
                <a:tc>
                  <a:txBody>
                    <a:bodyPr/>
                    <a:lstStyle/>
                    <a:p>
                      <a:pPr algn="l" fontAlgn="b"/>
                      <a:r>
                        <a:rPr lang="en-US" sz="800" b="1" i="0" u="none" strike="noStrike" dirty="0">
                          <a:solidFill>
                            <a:srgbClr val="000000"/>
                          </a:solidFill>
                          <a:effectLst/>
                          <a:latin typeface="+mn-lt"/>
                          <a:cs typeface="Source Sans Pro Light"/>
                        </a:rPr>
                        <a:t>Guns &amp; Ammo</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Twice weekly</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Every Wed/Sat</a:t>
                      </a:r>
                    </a:p>
                  </a:txBody>
                  <a:tcPr marL="8081" marR="8081" marT="8081" marB="0" anchor="b">
                    <a:lnL>
                      <a:noFill/>
                    </a:lnL>
                    <a:lnR>
                      <a:noFill/>
                    </a:lnR>
                    <a:lnT>
                      <a:noFill/>
                    </a:lnT>
                    <a:lnB>
                      <a:noFill/>
                    </a:lnB>
                    <a:noFill/>
                  </a:tcPr>
                </a:tc>
                <a:tc>
                  <a:txBody>
                    <a:bodyPr/>
                    <a:lstStyle/>
                    <a:p>
                      <a:pPr algn="ctr" fontAlgn="b"/>
                      <a:r>
                        <a:rPr lang="en-US" sz="800" b="0" i="0" u="none" strike="noStrike" dirty="0" smtClean="0">
                          <a:solidFill>
                            <a:srgbClr val="000000"/>
                          </a:solidFill>
                          <a:effectLst/>
                          <a:latin typeface="+mn-lt"/>
                          <a:cs typeface="Source Sans Pro Light"/>
                        </a:rPr>
                        <a:t>185,000</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r>
              <a:tr h="121217">
                <a:tc>
                  <a:txBody>
                    <a:bodyPr/>
                    <a:lstStyle/>
                    <a:p>
                      <a:pPr algn="l" fontAlgn="b"/>
                      <a:r>
                        <a:rPr lang="en-US" sz="800" b="1" i="0" u="none" strike="noStrike" dirty="0">
                          <a:solidFill>
                            <a:srgbClr val="000000"/>
                          </a:solidFill>
                          <a:effectLst/>
                          <a:latin typeface="+mn-lt"/>
                          <a:cs typeface="Source Sans Pro Light"/>
                        </a:rPr>
                        <a:t>Shooting Times</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Every Other Week</a:t>
                      </a:r>
                    </a:p>
                  </a:txBody>
                  <a:tcPr marL="8081" marR="8081" marT="8081" marB="0" anchor="b">
                    <a:lnL>
                      <a:noFill/>
                    </a:lnL>
                    <a:lnR>
                      <a:noFill/>
                    </a:lnR>
                    <a:lnT>
                      <a:noFill/>
                    </a:lnT>
                    <a:lnB>
                      <a:noFill/>
                    </a:lnB>
                    <a:noFill/>
                  </a:tcPr>
                </a:tc>
                <a:tc>
                  <a:txBody>
                    <a:bodyPr/>
                    <a:lstStyle/>
                    <a:p>
                      <a:pPr algn="ctr" fontAlgn="b"/>
                      <a:r>
                        <a:rPr lang="en-US" sz="800" b="0" i="0" u="none" strike="noStrike" dirty="0">
                          <a:solidFill>
                            <a:srgbClr val="000000"/>
                          </a:solidFill>
                          <a:effectLst/>
                          <a:latin typeface="+mn-lt"/>
                          <a:cs typeface="Source Sans Pro Light"/>
                        </a:rPr>
                        <a:t>Week 1 &amp; 3 </a:t>
                      </a:r>
                      <a:r>
                        <a:rPr lang="en-US" sz="800" b="0" i="0" u="none" strike="noStrike" dirty="0" smtClean="0">
                          <a:solidFill>
                            <a:srgbClr val="000000"/>
                          </a:solidFill>
                          <a:effectLst/>
                          <a:latin typeface="+mn-lt"/>
                          <a:cs typeface="Source Sans Pro Light"/>
                        </a:rPr>
                        <a:t>Thursday</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c>
                  <a:txBody>
                    <a:bodyPr/>
                    <a:lstStyle/>
                    <a:p>
                      <a:pPr algn="ctr" fontAlgn="b"/>
                      <a:r>
                        <a:rPr lang="en-US" sz="800" b="0" i="0" u="none" strike="noStrike" dirty="0" smtClean="0">
                          <a:solidFill>
                            <a:srgbClr val="000000"/>
                          </a:solidFill>
                          <a:effectLst/>
                          <a:latin typeface="+mn-lt"/>
                          <a:cs typeface="Source Sans Pro Light"/>
                        </a:rPr>
                        <a:t>65,000</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r>
              <a:tr h="121217">
                <a:tc>
                  <a:txBody>
                    <a:bodyPr/>
                    <a:lstStyle/>
                    <a:p>
                      <a:pPr algn="l" fontAlgn="b"/>
                      <a:r>
                        <a:rPr lang="en-US" sz="800" b="1" i="0" u="none" strike="noStrike" dirty="0">
                          <a:solidFill>
                            <a:srgbClr val="000000"/>
                          </a:solidFill>
                          <a:effectLst/>
                          <a:latin typeface="+mn-lt"/>
                          <a:cs typeface="Source Sans Pro Light"/>
                        </a:rPr>
                        <a:t>Shotgun News</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Every Other Week</a:t>
                      </a:r>
                    </a:p>
                  </a:txBody>
                  <a:tcPr marL="8081" marR="8081" marT="8081" marB="0" anchor="b">
                    <a:lnL>
                      <a:noFill/>
                    </a:lnL>
                    <a:lnR>
                      <a:noFill/>
                    </a:lnR>
                    <a:lnT>
                      <a:noFill/>
                    </a:lnT>
                    <a:lnB>
                      <a:noFill/>
                    </a:lnB>
                    <a:noFill/>
                  </a:tcPr>
                </a:tc>
                <a:tc>
                  <a:txBody>
                    <a:bodyPr/>
                    <a:lstStyle/>
                    <a:p>
                      <a:pPr algn="ctr" fontAlgn="b"/>
                      <a:r>
                        <a:rPr lang="en-US" sz="800" b="0" i="0" u="none" strike="noStrike" dirty="0">
                          <a:solidFill>
                            <a:srgbClr val="000000"/>
                          </a:solidFill>
                          <a:effectLst/>
                          <a:latin typeface="+mn-lt"/>
                          <a:cs typeface="Source Sans Pro Light"/>
                        </a:rPr>
                        <a:t>Week 2 &amp; 4 </a:t>
                      </a:r>
                      <a:r>
                        <a:rPr lang="en-US" sz="800" b="0" i="0" u="none" strike="noStrike" dirty="0" smtClean="0">
                          <a:solidFill>
                            <a:srgbClr val="000000"/>
                          </a:solidFill>
                          <a:effectLst/>
                          <a:latin typeface="+mn-lt"/>
                          <a:cs typeface="Source Sans Pro Light"/>
                        </a:rPr>
                        <a:t>Thursday</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c>
                  <a:txBody>
                    <a:bodyPr/>
                    <a:lstStyle/>
                    <a:p>
                      <a:pPr algn="ctr" fontAlgn="b"/>
                      <a:r>
                        <a:rPr lang="en-US" sz="800" b="0" i="0" u="none" strike="noStrike" dirty="0" smtClean="0">
                          <a:solidFill>
                            <a:srgbClr val="000000"/>
                          </a:solidFill>
                          <a:effectLst/>
                          <a:latin typeface="+mn-lt"/>
                          <a:cs typeface="Source Sans Pro Light"/>
                        </a:rPr>
                        <a:t>55,000</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r>
              <a:tr h="121217">
                <a:tc>
                  <a:txBody>
                    <a:bodyPr/>
                    <a:lstStyle/>
                    <a:p>
                      <a:pPr algn="l" fontAlgn="b"/>
                      <a:r>
                        <a:rPr lang="en-US" sz="800" b="1" i="0" u="none" strike="noStrike" dirty="0">
                          <a:solidFill>
                            <a:srgbClr val="000000"/>
                          </a:solidFill>
                          <a:effectLst/>
                          <a:latin typeface="+mn-lt"/>
                          <a:cs typeface="Source Sans Pro Light"/>
                        </a:rPr>
                        <a:t>Handguns</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Every Other Week</a:t>
                      </a:r>
                    </a:p>
                  </a:txBody>
                  <a:tcPr marL="8081" marR="8081" marT="8081" marB="0" anchor="b">
                    <a:lnL>
                      <a:noFill/>
                    </a:lnL>
                    <a:lnR>
                      <a:noFill/>
                    </a:lnR>
                    <a:lnT>
                      <a:noFill/>
                    </a:lnT>
                    <a:lnB>
                      <a:noFill/>
                    </a:lnB>
                    <a:noFill/>
                  </a:tcPr>
                </a:tc>
                <a:tc>
                  <a:txBody>
                    <a:bodyPr/>
                    <a:lstStyle/>
                    <a:p>
                      <a:pPr algn="ctr" fontAlgn="b"/>
                      <a:r>
                        <a:rPr lang="en-US" sz="800" b="0" i="0" u="none" strike="noStrike" dirty="0">
                          <a:solidFill>
                            <a:srgbClr val="000000"/>
                          </a:solidFill>
                          <a:effectLst/>
                          <a:latin typeface="+mn-lt"/>
                          <a:cs typeface="Source Sans Pro Light"/>
                        </a:rPr>
                        <a:t>Week 1 &amp; 3 </a:t>
                      </a:r>
                      <a:r>
                        <a:rPr lang="en-US" sz="800" b="0" i="0" u="none" strike="noStrike" dirty="0" smtClean="0">
                          <a:solidFill>
                            <a:srgbClr val="000000"/>
                          </a:solidFill>
                          <a:effectLst/>
                          <a:latin typeface="+mn-lt"/>
                          <a:cs typeface="Source Sans Pro Light"/>
                        </a:rPr>
                        <a:t>Tuesday</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c>
                  <a:txBody>
                    <a:bodyPr/>
                    <a:lstStyle/>
                    <a:p>
                      <a:pPr algn="ctr" fontAlgn="b"/>
                      <a:r>
                        <a:rPr lang="en-US" sz="800" b="0" i="0" u="none" strike="noStrike" dirty="0" smtClean="0">
                          <a:solidFill>
                            <a:srgbClr val="000000"/>
                          </a:solidFill>
                          <a:effectLst/>
                          <a:latin typeface="+mn-lt"/>
                          <a:cs typeface="Source Sans Pro Light"/>
                        </a:rPr>
                        <a:t>66,000</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r>
              <a:tr h="121217">
                <a:tc>
                  <a:txBody>
                    <a:bodyPr/>
                    <a:lstStyle/>
                    <a:p>
                      <a:pPr algn="l" fontAlgn="b"/>
                      <a:r>
                        <a:rPr lang="en-US" sz="800" b="1" i="0" u="none" strike="noStrike" dirty="0" smtClean="0">
                          <a:solidFill>
                            <a:srgbClr val="000000"/>
                          </a:solidFill>
                          <a:effectLst/>
                          <a:latin typeface="+mn-lt"/>
                          <a:cs typeface="Source Sans Pro Light"/>
                        </a:rPr>
                        <a:t>Rifle Shooter</a:t>
                      </a:r>
                      <a:endParaRPr lang="en-US" sz="800" b="1"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Every Other Week</a:t>
                      </a:r>
                    </a:p>
                  </a:txBody>
                  <a:tcPr marL="8081" marR="8081" marT="8081" marB="0" anchor="b">
                    <a:lnL>
                      <a:noFill/>
                    </a:lnL>
                    <a:lnR>
                      <a:noFill/>
                    </a:lnR>
                    <a:lnT>
                      <a:noFill/>
                    </a:lnT>
                    <a:lnB>
                      <a:noFill/>
                    </a:lnB>
                    <a:noFill/>
                  </a:tcPr>
                </a:tc>
                <a:tc>
                  <a:txBody>
                    <a:bodyPr/>
                    <a:lstStyle/>
                    <a:p>
                      <a:pPr algn="ctr" fontAlgn="b"/>
                      <a:r>
                        <a:rPr lang="en-US" sz="800" b="0" i="0" u="none" strike="noStrike" dirty="0">
                          <a:solidFill>
                            <a:srgbClr val="000000"/>
                          </a:solidFill>
                          <a:effectLst/>
                          <a:latin typeface="+mn-lt"/>
                          <a:cs typeface="Source Sans Pro Light"/>
                        </a:rPr>
                        <a:t>Week 2 &amp; 4 </a:t>
                      </a:r>
                      <a:r>
                        <a:rPr lang="en-US" sz="800" b="0" i="0" u="none" strike="noStrike" dirty="0" smtClean="0">
                          <a:solidFill>
                            <a:srgbClr val="000000"/>
                          </a:solidFill>
                          <a:effectLst/>
                          <a:latin typeface="+mn-lt"/>
                          <a:cs typeface="Source Sans Pro Light"/>
                        </a:rPr>
                        <a:t>Tuesday</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c>
                  <a:txBody>
                    <a:bodyPr/>
                    <a:lstStyle/>
                    <a:p>
                      <a:pPr algn="ctr" fontAlgn="b"/>
                      <a:r>
                        <a:rPr lang="en-US" sz="800" b="0" i="0" u="none" strike="noStrike" dirty="0" smtClean="0">
                          <a:solidFill>
                            <a:srgbClr val="000000"/>
                          </a:solidFill>
                          <a:effectLst/>
                          <a:latin typeface="+mn-lt"/>
                          <a:cs typeface="Source Sans Pro Light"/>
                        </a:rPr>
                        <a:t>20,000</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r>
              <a:tr h="121217">
                <a:tc>
                  <a:txBody>
                    <a:bodyPr/>
                    <a:lstStyle/>
                    <a:p>
                      <a:pPr algn="l" fontAlgn="b"/>
                      <a:endParaRPr lang="en-US" sz="800" b="0" i="0" u="none" strike="noStrike">
                        <a:solidFill>
                          <a:srgbClr val="000000"/>
                        </a:solidFill>
                        <a:effectLst/>
                        <a:latin typeface="+mn-lt"/>
                        <a:cs typeface="Source Sans Pro Light"/>
                      </a:endParaRPr>
                    </a:p>
                  </a:txBody>
                  <a:tcPr marL="8081" marR="8081" marT="8081" marB="0" anchor="b">
                    <a:lnL>
                      <a:noFill/>
                    </a:lnL>
                    <a:lnR>
                      <a:noFill/>
                    </a:lnR>
                    <a:lnT>
                      <a:noFill/>
                    </a:lnT>
                    <a:lnB>
                      <a:noFill/>
                    </a:lnB>
                    <a:noFill/>
                  </a:tcPr>
                </a:tc>
                <a:tc>
                  <a:txBody>
                    <a:bodyPr/>
                    <a:lstStyle/>
                    <a:p>
                      <a:pPr algn="ctr" fontAlgn="b"/>
                      <a:endParaRPr lang="en-US" sz="800" b="0" i="0" u="none" strike="noStrike">
                        <a:solidFill>
                          <a:srgbClr val="000000"/>
                        </a:solidFill>
                        <a:effectLst/>
                        <a:latin typeface="+mn-lt"/>
                        <a:cs typeface="Source Sans Pro Light"/>
                      </a:endParaRPr>
                    </a:p>
                  </a:txBody>
                  <a:tcPr marL="8081" marR="8081" marT="8081" marB="0" anchor="b">
                    <a:lnL>
                      <a:noFill/>
                    </a:lnL>
                    <a:lnR>
                      <a:noFill/>
                    </a:lnR>
                    <a:lnT>
                      <a:noFill/>
                    </a:lnT>
                    <a:lnB>
                      <a:noFill/>
                    </a:lnB>
                    <a:noFill/>
                  </a:tcPr>
                </a:tc>
                <a:tc>
                  <a:txBody>
                    <a:bodyPr/>
                    <a:lstStyle/>
                    <a:p>
                      <a:pPr algn="ctr" fontAlgn="b"/>
                      <a:endParaRPr lang="en-US" sz="800" b="0" i="0" u="none" strike="noStrike">
                        <a:solidFill>
                          <a:srgbClr val="000000"/>
                        </a:solidFill>
                        <a:effectLst/>
                        <a:latin typeface="+mn-lt"/>
                        <a:cs typeface="Source Sans Pro Light"/>
                      </a:endParaRPr>
                    </a:p>
                  </a:txBody>
                  <a:tcPr marL="8081" marR="8081" marT="8081" marB="0" anchor="b">
                    <a:lnL>
                      <a:noFill/>
                    </a:lnL>
                    <a:lnR>
                      <a:noFill/>
                    </a:lnR>
                    <a:lnT>
                      <a:noFill/>
                    </a:lnT>
                    <a:lnB>
                      <a:noFill/>
                    </a:lnB>
                    <a:noFill/>
                  </a:tcPr>
                </a:tc>
                <a:tc>
                  <a:txBody>
                    <a:bodyPr/>
                    <a:lstStyle/>
                    <a:p>
                      <a:pPr algn="ctr" fontAlgn="b"/>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r>
              <a:tr h="121217">
                <a:tc>
                  <a:txBody>
                    <a:bodyPr/>
                    <a:lstStyle/>
                    <a:p>
                      <a:pPr algn="l" fontAlgn="b"/>
                      <a:r>
                        <a:rPr lang="en-US" sz="800" b="1" i="0" u="none" strike="noStrike" dirty="0">
                          <a:solidFill>
                            <a:srgbClr val="000000"/>
                          </a:solidFill>
                          <a:effectLst/>
                          <a:latin typeface="+mn-lt"/>
                          <a:cs typeface="Source Sans Pro Light"/>
                        </a:rPr>
                        <a:t>HUNTING Brands</a:t>
                      </a:r>
                    </a:p>
                  </a:txBody>
                  <a:tcPr marL="8081" marR="8081" marT="8081" marB="0" anchor="b">
                    <a:lnL>
                      <a:noFill/>
                    </a:lnL>
                    <a:lnR>
                      <a:noFill/>
                    </a:lnR>
                    <a:lnT>
                      <a:noFill/>
                    </a:lnT>
                    <a:lnB>
                      <a:noFill/>
                    </a:lnB>
                    <a:noFill/>
                  </a:tcPr>
                </a:tc>
                <a:tc>
                  <a:txBody>
                    <a:bodyPr/>
                    <a:lstStyle/>
                    <a:p>
                      <a:pPr algn="ctr" fontAlgn="b"/>
                      <a:r>
                        <a:rPr lang="en-US" sz="800" b="1" i="0" u="none" strike="noStrike">
                          <a:solidFill>
                            <a:srgbClr val="000000"/>
                          </a:solidFill>
                          <a:effectLst/>
                          <a:latin typeface="+mn-lt"/>
                          <a:cs typeface="Source Sans Pro Light"/>
                        </a:rPr>
                        <a:t> </a:t>
                      </a:r>
                    </a:p>
                  </a:txBody>
                  <a:tcPr marL="8081" marR="8081" marT="8081" marB="0" anchor="b">
                    <a:lnL>
                      <a:noFill/>
                    </a:lnL>
                    <a:lnR>
                      <a:noFill/>
                    </a:lnR>
                    <a:lnT>
                      <a:noFill/>
                    </a:lnT>
                    <a:lnB>
                      <a:noFill/>
                    </a:lnB>
                    <a:noFill/>
                  </a:tcPr>
                </a:tc>
                <a:tc>
                  <a:txBody>
                    <a:bodyPr/>
                    <a:lstStyle/>
                    <a:p>
                      <a:pPr algn="ctr" fontAlgn="b"/>
                      <a:r>
                        <a:rPr lang="en-US" sz="800" b="1" i="0" u="none" strike="noStrike">
                          <a:solidFill>
                            <a:srgbClr val="000000"/>
                          </a:solidFill>
                          <a:effectLst/>
                          <a:latin typeface="+mn-lt"/>
                          <a:cs typeface="Source Sans Pro Light"/>
                        </a:rPr>
                        <a:t> </a:t>
                      </a:r>
                    </a:p>
                  </a:txBody>
                  <a:tcPr marL="8081" marR="8081" marT="8081" marB="0" anchor="b">
                    <a:lnL>
                      <a:noFill/>
                    </a:lnL>
                    <a:lnR>
                      <a:noFill/>
                    </a:lnR>
                    <a:lnT>
                      <a:noFill/>
                    </a:lnT>
                    <a:lnB>
                      <a:noFill/>
                    </a:lnB>
                    <a:noFill/>
                  </a:tcPr>
                </a:tc>
                <a:tc>
                  <a:txBody>
                    <a:bodyPr/>
                    <a:lstStyle/>
                    <a:p>
                      <a:pPr algn="ctr" fontAlgn="b"/>
                      <a:r>
                        <a:rPr lang="en-US" sz="800" b="1" i="0" u="none" strike="noStrike">
                          <a:solidFill>
                            <a:srgbClr val="000000"/>
                          </a:solidFill>
                          <a:effectLst/>
                          <a:latin typeface="+mn-lt"/>
                          <a:cs typeface="Source Sans Pro Light"/>
                        </a:rPr>
                        <a:t> </a:t>
                      </a:r>
                    </a:p>
                  </a:txBody>
                  <a:tcPr marL="8081" marR="8081" marT="8081" marB="0" anchor="b">
                    <a:lnL>
                      <a:noFill/>
                    </a:lnL>
                    <a:lnR>
                      <a:noFill/>
                    </a:lnR>
                    <a:lnT>
                      <a:noFill/>
                    </a:lnT>
                    <a:lnB>
                      <a:noFill/>
                    </a:lnB>
                    <a:noFill/>
                  </a:tcPr>
                </a:tc>
              </a:tr>
              <a:tr h="121217">
                <a:tc>
                  <a:txBody>
                    <a:bodyPr/>
                    <a:lstStyle/>
                    <a:p>
                      <a:pPr algn="l" fontAlgn="b"/>
                      <a:r>
                        <a:rPr lang="en-US" sz="800" b="1" i="0" u="none" strike="noStrike" dirty="0">
                          <a:solidFill>
                            <a:srgbClr val="000000"/>
                          </a:solidFill>
                          <a:effectLst/>
                          <a:latin typeface="+mn-lt"/>
                          <a:cs typeface="Source Sans Pro Light"/>
                        </a:rPr>
                        <a:t>Petersen's Hunting</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Weekly</a:t>
                      </a:r>
                    </a:p>
                  </a:txBody>
                  <a:tcPr marL="8081" marR="8081" marT="8081" marB="0" anchor="b">
                    <a:lnL>
                      <a:noFill/>
                    </a:lnL>
                    <a:lnR>
                      <a:noFill/>
                    </a:lnR>
                    <a:lnT>
                      <a:noFill/>
                    </a:lnT>
                    <a:lnB>
                      <a:noFill/>
                    </a:lnB>
                    <a:noFill/>
                  </a:tcPr>
                </a:tc>
                <a:tc>
                  <a:txBody>
                    <a:bodyPr/>
                    <a:lstStyle/>
                    <a:p>
                      <a:pPr algn="ctr" fontAlgn="b"/>
                      <a:r>
                        <a:rPr lang="en-US" sz="800" b="0" i="0" u="none" strike="noStrike" dirty="0">
                          <a:solidFill>
                            <a:srgbClr val="000000"/>
                          </a:solidFill>
                          <a:effectLst/>
                          <a:latin typeface="+mn-lt"/>
                          <a:cs typeface="Source Sans Pro Light"/>
                        </a:rPr>
                        <a:t>Every </a:t>
                      </a:r>
                      <a:r>
                        <a:rPr lang="en-US" sz="800" b="0" i="0" u="none" strike="noStrike" dirty="0" smtClean="0">
                          <a:solidFill>
                            <a:srgbClr val="000000"/>
                          </a:solidFill>
                          <a:effectLst/>
                          <a:latin typeface="+mn-lt"/>
                          <a:cs typeface="Source Sans Pro Light"/>
                        </a:rPr>
                        <a:t>Wednesday</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c>
                  <a:txBody>
                    <a:bodyPr/>
                    <a:lstStyle/>
                    <a:p>
                      <a:pPr algn="ctr" fontAlgn="b"/>
                      <a:r>
                        <a:rPr lang="en-US" sz="800" b="0" i="0" u="none" strike="noStrike" dirty="0" smtClean="0">
                          <a:solidFill>
                            <a:srgbClr val="000000"/>
                          </a:solidFill>
                          <a:effectLst/>
                          <a:latin typeface="+mn-lt"/>
                          <a:cs typeface="Source Sans Pro Light"/>
                        </a:rPr>
                        <a:t>70,000</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r>
              <a:tr h="121217">
                <a:tc>
                  <a:txBody>
                    <a:bodyPr/>
                    <a:lstStyle/>
                    <a:p>
                      <a:pPr algn="l" fontAlgn="b"/>
                      <a:r>
                        <a:rPr lang="en-US" sz="800" b="1" i="0" u="none" strike="noStrike" dirty="0">
                          <a:solidFill>
                            <a:srgbClr val="000000"/>
                          </a:solidFill>
                          <a:effectLst/>
                          <a:latin typeface="+mn-lt"/>
                          <a:cs typeface="Source Sans Pro Light"/>
                        </a:rPr>
                        <a:t>North American Whitetail</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Weekly</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Every Thursday</a:t>
                      </a:r>
                    </a:p>
                  </a:txBody>
                  <a:tcPr marL="8081" marR="8081" marT="8081" marB="0" anchor="b">
                    <a:lnL>
                      <a:noFill/>
                    </a:lnL>
                    <a:lnR>
                      <a:noFill/>
                    </a:lnR>
                    <a:lnT>
                      <a:noFill/>
                    </a:lnT>
                    <a:lnB>
                      <a:noFill/>
                    </a:lnB>
                    <a:noFill/>
                  </a:tcPr>
                </a:tc>
                <a:tc>
                  <a:txBody>
                    <a:bodyPr/>
                    <a:lstStyle/>
                    <a:p>
                      <a:pPr algn="ctr" fontAlgn="b"/>
                      <a:r>
                        <a:rPr lang="en-US" sz="800" b="0" i="0" u="none" strike="noStrike" dirty="0" smtClean="0">
                          <a:solidFill>
                            <a:srgbClr val="000000"/>
                          </a:solidFill>
                          <a:effectLst/>
                          <a:latin typeface="+mn-lt"/>
                          <a:cs typeface="Source Sans Pro Light"/>
                        </a:rPr>
                        <a:t>32,000</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r>
              <a:tr h="121217">
                <a:tc>
                  <a:txBody>
                    <a:bodyPr/>
                    <a:lstStyle/>
                    <a:p>
                      <a:pPr algn="l" fontAlgn="b"/>
                      <a:r>
                        <a:rPr lang="en-US" sz="800" b="1" i="0" u="none" strike="noStrike">
                          <a:solidFill>
                            <a:srgbClr val="000000"/>
                          </a:solidFill>
                          <a:effectLst/>
                          <a:latin typeface="+mn-lt"/>
                          <a:cs typeface="Source Sans Pro Light"/>
                        </a:rPr>
                        <a:t>Game &amp; Fish</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Weekly</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Every Sunday</a:t>
                      </a:r>
                    </a:p>
                  </a:txBody>
                  <a:tcPr marL="8081" marR="8081" marT="8081" marB="0" anchor="b">
                    <a:lnL>
                      <a:noFill/>
                    </a:lnL>
                    <a:lnR>
                      <a:noFill/>
                    </a:lnR>
                    <a:lnT>
                      <a:noFill/>
                    </a:lnT>
                    <a:lnB>
                      <a:noFill/>
                    </a:lnB>
                    <a:noFill/>
                  </a:tcPr>
                </a:tc>
                <a:tc>
                  <a:txBody>
                    <a:bodyPr/>
                    <a:lstStyle/>
                    <a:p>
                      <a:pPr algn="ctr" fontAlgn="b"/>
                      <a:r>
                        <a:rPr lang="en-US" sz="800" b="0" i="0" u="none" strike="noStrike" dirty="0" smtClean="0">
                          <a:solidFill>
                            <a:srgbClr val="000000"/>
                          </a:solidFill>
                          <a:effectLst/>
                          <a:latin typeface="+mn-lt"/>
                          <a:cs typeface="Source Sans Pro Light"/>
                        </a:rPr>
                        <a:t>155,000</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r>
              <a:tr h="121217">
                <a:tc>
                  <a:txBody>
                    <a:bodyPr/>
                    <a:lstStyle/>
                    <a:p>
                      <a:pPr algn="l" fontAlgn="b"/>
                      <a:r>
                        <a:rPr lang="en-US" sz="800" b="1" i="0" u="none" strike="noStrike">
                          <a:solidFill>
                            <a:srgbClr val="000000"/>
                          </a:solidFill>
                          <a:effectLst/>
                          <a:latin typeface="+mn-lt"/>
                          <a:cs typeface="Source Sans Pro Light"/>
                        </a:rPr>
                        <a:t>Petersen's Bowhunting</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Every Other Week</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Week 2 &amp; 4 Thursday</a:t>
                      </a:r>
                    </a:p>
                  </a:txBody>
                  <a:tcPr marL="8081" marR="8081" marT="8081" marB="0" anchor="b">
                    <a:lnL>
                      <a:noFill/>
                    </a:lnL>
                    <a:lnR>
                      <a:noFill/>
                    </a:lnR>
                    <a:lnT>
                      <a:noFill/>
                    </a:lnT>
                    <a:lnB>
                      <a:noFill/>
                    </a:lnB>
                    <a:noFill/>
                  </a:tcPr>
                </a:tc>
                <a:tc>
                  <a:txBody>
                    <a:bodyPr/>
                    <a:lstStyle/>
                    <a:p>
                      <a:pPr algn="ctr" fontAlgn="b"/>
                      <a:r>
                        <a:rPr lang="en-US" sz="800" b="0" i="0" u="none" strike="noStrike" dirty="0">
                          <a:solidFill>
                            <a:srgbClr val="000000"/>
                          </a:solidFill>
                          <a:effectLst/>
                          <a:latin typeface="+mn-lt"/>
                          <a:cs typeface="Source Sans Pro Light"/>
                        </a:rPr>
                        <a:t>4</a:t>
                      </a:r>
                      <a:r>
                        <a:rPr lang="en-US" sz="800" b="0" i="0" u="none" strike="noStrike" dirty="0" smtClean="0">
                          <a:solidFill>
                            <a:srgbClr val="000000"/>
                          </a:solidFill>
                          <a:effectLst/>
                          <a:latin typeface="+mn-lt"/>
                          <a:cs typeface="Source Sans Pro Light"/>
                        </a:rPr>
                        <a:t>8,000</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r>
              <a:tr h="121217">
                <a:tc>
                  <a:txBody>
                    <a:bodyPr/>
                    <a:lstStyle/>
                    <a:p>
                      <a:pPr algn="l" fontAlgn="b"/>
                      <a:r>
                        <a:rPr lang="en-US" sz="800" b="1" i="0" u="none" strike="noStrike" dirty="0" err="1">
                          <a:solidFill>
                            <a:srgbClr val="000000"/>
                          </a:solidFill>
                          <a:effectLst/>
                          <a:latin typeface="+mn-lt"/>
                          <a:cs typeface="Source Sans Pro Light"/>
                        </a:rPr>
                        <a:t>Bowhunter</a:t>
                      </a:r>
                      <a:endParaRPr lang="en-US" sz="800" b="1"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Every Other Week</a:t>
                      </a:r>
                    </a:p>
                  </a:txBody>
                  <a:tcPr marL="8081" marR="8081" marT="8081" marB="0" anchor="b">
                    <a:lnL>
                      <a:noFill/>
                    </a:lnL>
                    <a:lnR>
                      <a:noFill/>
                    </a:lnR>
                    <a:lnT>
                      <a:noFill/>
                    </a:lnT>
                    <a:lnB>
                      <a:noFill/>
                    </a:lnB>
                    <a:noFill/>
                  </a:tcPr>
                </a:tc>
                <a:tc>
                  <a:txBody>
                    <a:bodyPr/>
                    <a:lstStyle/>
                    <a:p>
                      <a:pPr algn="ctr" fontAlgn="b"/>
                      <a:r>
                        <a:rPr lang="en-US" sz="800" b="0" i="0" u="none" strike="noStrike" dirty="0">
                          <a:solidFill>
                            <a:srgbClr val="000000"/>
                          </a:solidFill>
                          <a:effectLst/>
                          <a:latin typeface="+mn-lt"/>
                          <a:cs typeface="Source Sans Pro Light"/>
                        </a:rPr>
                        <a:t>Week 1 &amp; 3 </a:t>
                      </a:r>
                      <a:r>
                        <a:rPr lang="en-US" sz="800" b="0" i="0" u="none" strike="noStrike" dirty="0" smtClean="0">
                          <a:solidFill>
                            <a:srgbClr val="000000"/>
                          </a:solidFill>
                          <a:effectLst/>
                          <a:latin typeface="+mn-lt"/>
                          <a:cs typeface="Source Sans Pro Light"/>
                        </a:rPr>
                        <a:t>Tuesday</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c>
                  <a:txBody>
                    <a:bodyPr/>
                    <a:lstStyle/>
                    <a:p>
                      <a:pPr algn="ctr" fontAlgn="b"/>
                      <a:r>
                        <a:rPr lang="en-US" sz="800" b="0" i="0" u="none" strike="noStrike" dirty="0" smtClean="0">
                          <a:solidFill>
                            <a:srgbClr val="000000"/>
                          </a:solidFill>
                          <a:effectLst/>
                          <a:latin typeface="+mn-lt"/>
                          <a:cs typeface="Source Sans Pro Light"/>
                        </a:rPr>
                        <a:t>54,000</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r>
              <a:tr h="121217">
                <a:tc>
                  <a:txBody>
                    <a:bodyPr/>
                    <a:lstStyle/>
                    <a:p>
                      <a:pPr algn="l" fontAlgn="b"/>
                      <a:r>
                        <a:rPr lang="en-US" sz="800" b="1" i="0" u="none" strike="noStrike">
                          <a:solidFill>
                            <a:srgbClr val="000000"/>
                          </a:solidFill>
                          <a:effectLst/>
                          <a:latin typeface="+mn-lt"/>
                          <a:cs typeface="Source Sans Pro Light"/>
                        </a:rPr>
                        <a:t>Wildfowl</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Every Other Week</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Week 1 &amp; 3 Friday</a:t>
                      </a:r>
                    </a:p>
                  </a:txBody>
                  <a:tcPr marL="8081" marR="8081" marT="8081" marB="0" anchor="b">
                    <a:lnL>
                      <a:noFill/>
                    </a:lnL>
                    <a:lnR>
                      <a:noFill/>
                    </a:lnR>
                    <a:lnT>
                      <a:noFill/>
                    </a:lnT>
                    <a:lnB>
                      <a:noFill/>
                    </a:lnB>
                    <a:noFill/>
                  </a:tcPr>
                </a:tc>
                <a:tc>
                  <a:txBody>
                    <a:bodyPr/>
                    <a:lstStyle/>
                    <a:p>
                      <a:pPr algn="ctr" fontAlgn="b"/>
                      <a:r>
                        <a:rPr lang="en-US" sz="800" b="0" i="0" u="none" strike="noStrike" dirty="0" smtClean="0">
                          <a:solidFill>
                            <a:srgbClr val="000000"/>
                          </a:solidFill>
                          <a:effectLst/>
                          <a:latin typeface="+mn-lt"/>
                          <a:cs typeface="Source Sans Pro Light"/>
                        </a:rPr>
                        <a:t>15,000</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r>
              <a:tr h="121217">
                <a:tc>
                  <a:txBody>
                    <a:bodyPr/>
                    <a:lstStyle/>
                    <a:p>
                      <a:pPr algn="l" fontAlgn="b"/>
                      <a:r>
                        <a:rPr lang="en-US" sz="800" b="1" i="0" u="none" strike="noStrike">
                          <a:solidFill>
                            <a:srgbClr val="000000"/>
                          </a:solidFill>
                          <a:effectLst/>
                          <a:latin typeface="+mn-lt"/>
                          <a:cs typeface="Source Sans Pro Light"/>
                        </a:rPr>
                        <a:t>Gun Dog</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Every Other Week</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Week 2 &amp; 4 Wednesday</a:t>
                      </a:r>
                    </a:p>
                  </a:txBody>
                  <a:tcPr marL="8081" marR="8081" marT="8081" marB="0" anchor="b">
                    <a:lnL>
                      <a:noFill/>
                    </a:lnL>
                    <a:lnR>
                      <a:noFill/>
                    </a:lnR>
                    <a:lnT>
                      <a:noFill/>
                    </a:lnT>
                    <a:lnB>
                      <a:noFill/>
                    </a:lnB>
                    <a:noFill/>
                  </a:tcPr>
                </a:tc>
                <a:tc>
                  <a:txBody>
                    <a:bodyPr/>
                    <a:lstStyle/>
                    <a:p>
                      <a:pPr algn="ctr" fontAlgn="b"/>
                      <a:r>
                        <a:rPr lang="en-US" sz="800" b="0" i="0" u="none" strike="noStrike" dirty="0" smtClean="0">
                          <a:solidFill>
                            <a:srgbClr val="000000"/>
                          </a:solidFill>
                          <a:effectLst/>
                          <a:latin typeface="+mn-lt"/>
                          <a:cs typeface="Source Sans Pro Light"/>
                        </a:rPr>
                        <a:t>17,000</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r>
              <a:tr h="121217">
                <a:tc>
                  <a:txBody>
                    <a:bodyPr/>
                    <a:lstStyle/>
                    <a:p>
                      <a:pPr algn="l" fontAlgn="b"/>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c>
                  <a:txBody>
                    <a:bodyPr/>
                    <a:lstStyle/>
                    <a:p>
                      <a:pPr algn="ctr" fontAlgn="b"/>
                      <a:endParaRPr lang="en-US" sz="800" b="0" i="0" u="none" strike="noStrike">
                        <a:solidFill>
                          <a:srgbClr val="000000"/>
                        </a:solidFill>
                        <a:effectLst/>
                        <a:latin typeface="+mn-lt"/>
                        <a:cs typeface="Source Sans Pro Light"/>
                      </a:endParaRPr>
                    </a:p>
                  </a:txBody>
                  <a:tcPr marL="8081" marR="8081" marT="8081" marB="0" anchor="b">
                    <a:lnL>
                      <a:noFill/>
                    </a:lnL>
                    <a:lnR>
                      <a:noFill/>
                    </a:lnR>
                    <a:lnT>
                      <a:noFill/>
                    </a:lnT>
                    <a:lnB>
                      <a:noFill/>
                    </a:lnB>
                    <a:noFill/>
                  </a:tcPr>
                </a:tc>
                <a:tc>
                  <a:txBody>
                    <a:bodyPr/>
                    <a:lstStyle/>
                    <a:p>
                      <a:pPr algn="ctr" fontAlgn="b"/>
                      <a:endParaRPr lang="en-US" sz="800" b="0" i="0" u="none" strike="noStrike">
                        <a:solidFill>
                          <a:srgbClr val="000000"/>
                        </a:solidFill>
                        <a:effectLst/>
                        <a:latin typeface="+mn-lt"/>
                        <a:cs typeface="Source Sans Pro Light"/>
                      </a:endParaRPr>
                    </a:p>
                  </a:txBody>
                  <a:tcPr marL="8081" marR="8081" marT="8081" marB="0" anchor="b">
                    <a:lnL>
                      <a:noFill/>
                    </a:lnL>
                    <a:lnR>
                      <a:noFill/>
                    </a:lnR>
                    <a:lnT>
                      <a:noFill/>
                    </a:lnT>
                    <a:lnB>
                      <a:noFill/>
                    </a:lnB>
                    <a:noFill/>
                  </a:tcPr>
                </a:tc>
                <a:tc>
                  <a:txBody>
                    <a:bodyPr/>
                    <a:lstStyle/>
                    <a:p>
                      <a:pPr algn="ctr" fontAlgn="b"/>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r>
              <a:tr h="121217">
                <a:tc>
                  <a:txBody>
                    <a:bodyPr/>
                    <a:lstStyle/>
                    <a:p>
                      <a:pPr algn="l" fontAlgn="b"/>
                      <a:r>
                        <a:rPr lang="en-US" sz="800" b="1" i="0" u="none" strike="noStrike">
                          <a:solidFill>
                            <a:srgbClr val="000000"/>
                          </a:solidFill>
                          <a:effectLst/>
                          <a:latin typeface="+mn-lt"/>
                          <a:cs typeface="Source Sans Pro Light"/>
                        </a:rPr>
                        <a:t>FISHING Brands</a:t>
                      </a:r>
                    </a:p>
                  </a:txBody>
                  <a:tcPr marL="8081" marR="8081" marT="8081" marB="0" anchor="b">
                    <a:lnL>
                      <a:noFill/>
                    </a:lnL>
                    <a:lnR>
                      <a:noFill/>
                    </a:lnR>
                    <a:lnT>
                      <a:noFill/>
                    </a:lnT>
                    <a:lnB>
                      <a:noFill/>
                    </a:lnB>
                    <a:noFill/>
                  </a:tcPr>
                </a:tc>
                <a:tc>
                  <a:txBody>
                    <a:bodyPr/>
                    <a:lstStyle/>
                    <a:p>
                      <a:pPr algn="ctr" fontAlgn="b"/>
                      <a:r>
                        <a:rPr lang="en-US" sz="800" b="1" i="0" u="none" strike="noStrike">
                          <a:solidFill>
                            <a:srgbClr val="000000"/>
                          </a:solidFill>
                          <a:effectLst/>
                          <a:latin typeface="+mn-lt"/>
                          <a:cs typeface="Source Sans Pro Light"/>
                        </a:rPr>
                        <a:t> </a:t>
                      </a:r>
                    </a:p>
                  </a:txBody>
                  <a:tcPr marL="8081" marR="8081" marT="8081" marB="0" anchor="b">
                    <a:lnL>
                      <a:noFill/>
                    </a:lnL>
                    <a:lnR>
                      <a:noFill/>
                    </a:lnR>
                    <a:lnT>
                      <a:noFill/>
                    </a:lnT>
                    <a:lnB>
                      <a:noFill/>
                    </a:lnB>
                    <a:noFill/>
                  </a:tcPr>
                </a:tc>
                <a:tc>
                  <a:txBody>
                    <a:bodyPr/>
                    <a:lstStyle/>
                    <a:p>
                      <a:pPr algn="ctr" fontAlgn="b"/>
                      <a:r>
                        <a:rPr lang="en-US" sz="800" b="1" i="0" u="none" strike="noStrike">
                          <a:solidFill>
                            <a:srgbClr val="000000"/>
                          </a:solidFill>
                          <a:effectLst/>
                          <a:latin typeface="+mn-lt"/>
                          <a:cs typeface="Source Sans Pro Light"/>
                        </a:rPr>
                        <a:t> </a:t>
                      </a:r>
                    </a:p>
                  </a:txBody>
                  <a:tcPr marL="8081" marR="8081" marT="8081" marB="0" anchor="b">
                    <a:lnL>
                      <a:noFill/>
                    </a:lnL>
                    <a:lnR>
                      <a:noFill/>
                    </a:lnR>
                    <a:lnT>
                      <a:noFill/>
                    </a:lnT>
                    <a:lnB>
                      <a:noFill/>
                    </a:lnB>
                    <a:noFill/>
                  </a:tcPr>
                </a:tc>
                <a:tc>
                  <a:txBody>
                    <a:bodyPr/>
                    <a:lstStyle/>
                    <a:p>
                      <a:pPr algn="ctr" fontAlgn="b"/>
                      <a:r>
                        <a:rPr lang="en-US" sz="800" b="1" i="0" u="none" strike="noStrike">
                          <a:solidFill>
                            <a:srgbClr val="000000"/>
                          </a:solidFill>
                          <a:effectLst/>
                          <a:latin typeface="+mn-lt"/>
                          <a:cs typeface="Source Sans Pro Light"/>
                        </a:rPr>
                        <a:t> </a:t>
                      </a:r>
                    </a:p>
                  </a:txBody>
                  <a:tcPr marL="8081" marR="8081" marT="8081" marB="0" anchor="b">
                    <a:lnL>
                      <a:noFill/>
                    </a:lnL>
                    <a:lnR>
                      <a:noFill/>
                    </a:lnR>
                    <a:lnT>
                      <a:noFill/>
                    </a:lnT>
                    <a:lnB>
                      <a:noFill/>
                    </a:lnB>
                    <a:noFill/>
                  </a:tcPr>
                </a:tc>
              </a:tr>
              <a:tr h="121217">
                <a:tc>
                  <a:txBody>
                    <a:bodyPr/>
                    <a:lstStyle/>
                    <a:p>
                      <a:pPr algn="l" fontAlgn="b"/>
                      <a:r>
                        <a:rPr lang="en-US" sz="800" b="1" i="0" u="none" strike="noStrike">
                          <a:solidFill>
                            <a:srgbClr val="000000"/>
                          </a:solidFill>
                          <a:effectLst/>
                          <a:latin typeface="+mn-lt"/>
                          <a:cs typeface="Source Sans Pro Light"/>
                        </a:rPr>
                        <a:t>In-Fisherman</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Weekly</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Every Tuesday</a:t>
                      </a:r>
                    </a:p>
                  </a:txBody>
                  <a:tcPr marL="8081" marR="8081" marT="8081" marB="0" anchor="b">
                    <a:lnL>
                      <a:noFill/>
                    </a:lnL>
                    <a:lnR>
                      <a:noFill/>
                    </a:lnR>
                    <a:lnT>
                      <a:noFill/>
                    </a:lnT>
                    <a:lnB>
                      <a:noFill/>
                    </a:lnB>
                    <a:noFill/>
                  </a:tcPr>
                </a:tc>
                <a:tc>
                  <a:txBody>
                    <a:bodyPr/>
                    <a:lstStyle/>
                    <a:p>
                      <a:pPr algn="ctr" fontAlgn="b"/>
                      <a:r>
                        <a:rPr lang="en-US" sz="800" b="0" i="0" u="none" strike="noStrike" dirty="0" smtClean="0">
                          <a:solidFill>
                            <a:srgbClr val="000000"/>
                          </a:solidFill>
                          <a:effectLst/>
                          <a:latin typeface="+mn-lt"/>
                          <a:cs typeface="Source Sans Pro Light"/>
                        </a:rPr>
                        <a:t>83,000</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r>
              <a:tr h="121217">
                <a:tc>
                  <a:txBody>
                    <a:bodyPr/>
                    <a:lstStyle/>
                    <a:p>
                      <a:pPr algn="l" fontAlgn="b"/>
                      <a:r>
                        <a:rPr lang="en-US" sz="800" b="1" i="0" u="none" strike="noStrike">
                          <a:solidFill>
                            <a:srgbClr val="000000"/>
                          </a:solidFill>
                          <a:effectLst/>
                          <a:latin typeface="+mn-lt"/>
                          <a:cs typeface="Source Sans Pro Light"/>
                        </a:rPr>
                        <a:t>Florida Sportsman</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Weekly</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Every Friday</a:t>
                      </a:r>
                    </a:p>
                  </a:txBody>
                  <a:tcPr marL="8081" marR="8081" marT="8081" marB="0" anchor="b">
                    <a:lnL>
                      <a:noFill/>
                    </a:lnL>
                    <a:lnR>
                      <a:noFill/>
                    </a:lnR>
                    <a:lnT>
                      <a:noFill/>
                    </a:lnT>
                    <a:lnB>
                      <a:noFill/>
                    </a:lnB>
                    <a:noFill/>
                  </a:tcPr>
                </a:tc>
                <a:tc>
                  <a:txBody>
                    <a:bodyPr/>
                    <a:lstStyle/>
                    <a:p>
                      <a:pPr algn="ctr" fontAlgn="b"/>
                      <a:r>
                        <a:rPr lang="en-US" sz="800" b="0" i="0" u="none" strike="noStrike" dirty="0" smtClean="0">
                          <a:solidFill>
                            <a:srgbClr val="000000"/>
                          </a:solidFill>
                          <a:effectLst/>
                          <a:latin typeface="+mn-lt"/>
                          <a:cs typeface="Source Sans Pro Light"/>
                        </a:rPr>
                        <a:t>40,000</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r>
              <a:tr h="121217">
                <a:tc>
                  <a:txBody>
                    <a:bodyPr/>
                    <a:lstStyle/>
                    <a:p>
                      <a:pPr algn="l" fontAlgn="b"/>
                      <a:r>
                        <a:rPr lang="en-US" sz="800" b="1" i="0" u="none" strike="noStrike" dirty="0">
                          <a:solidFill>
                            <a:srgbClr val="000000"/>
                          </a:solidFill>
                          <a:effectLst/>
                          <a:latin typeface="+mn-lt"/>
                          <a:cs typeface="Source Sans Pro Light"/>
                        </a:rPr>
                        <a:t>Fly Fisherman</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Every Other Week</a:t>
                      </a:r>
                    </a:p>
                  </a:txBody>
                  <a:tcPr marL="8081" marR="8081" marT="8081" marB="0" anchor="b">
                    <a:lnL>
                      <a:noFill/>
                    </a:lnL>
                    <a:lnR>
                      <a:noFill/>
                    </a:lnR>
                    <a:lnT>
                      <a:noFill/>
                    </a:lnT>
                    <a:lnB>
                      <a:noFill/>
                    </a:lnB>
                    <a:noFill/>
                  </a:tcPr>
                </a:tc>
                <a:tc>
                  <a:txBody>
                    <a:bodyPr/>
                    <a:lstStyle/>
                    <a:p>
                      <a:pPr algn="ctr" fontAlgn="b"/>
                      <a:r>
                        <a:rPr lang="en-US" sz="800" b="0" i="0" u="none" strike="noStrike" dirty="0">
                          <a:solidFill>
                            <a:srgbClr val="000000"/>
                          </a:solidFill>
                          <a:effectLst/>
                          <a:latin typeface="+mn-lt"/>
                          <a:cs typeface="Source Sans Pro Light"/>
                        </a:rPr>
                        <a:t>Week 2 &amp; 4 </a:t>
                      </a:r>
                      <a:r>
                        <a:rPr lang="en-US" sz="800" b="0" i="0" u="none" strike="noStrike" dirty="0" smtClean="0">
                          <a:solidFill>
                            <a:srgbClr val="000000"/>
                          </a:solidFill>
                          <a:effectLst/>
                          <a:latin typeface="+mn-lt"/>
                          <a:cs typeface="Source Sans Pro Light"/>
                        </a:rPr>
                        <a:t>Friday</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c>
                  <a:txBody>
                    <a:bodyPr/>
                    <a:lstStyle/>
                    <a:p>
                      <a:pPr algn="ctr" fontAlgn="b"/>
                      <a:r>
                        <a:rPr lang="en-US" sz="800" b="0" i="0" u="none" strike="noStrike" dirty="0" smtClean="0">
                          <a:solidFill>
                            <a:srgbClr val="000000"/>
                          </a:solidFill>
                          <a:effectLst/>
                          <a:latin typeface="+mn-lt"/>
                          <a:cs typeface="Source Sans Pro Light"/>
                        </a:rPr>
                        <a:t>37,000</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r>
              <a:tr h="121217">
                <a:tc>
                  <a:txBody>
                    <a:bodyPr/>
                    <a:lstStyle/>
                    <a:p>
                      <a:pPr algn="l" fontAlgn="b"/>
                      <a:r>
                        <a:rPr lang="en-US" sz="800" b="1" i="0" u="none" strike="noStrike" dirty="0">
                          <a:solidFill>
                            <a:srgbClr val="000000"/>
                          </a:solidFill>
                          <a:effectLst/>
                          <a:latin typeface="+mn-lt"/>
                          <a:cs typeface="Source Sans Pro Light"/>
                        </a:rPr>
                        <a:t>Game &amp; Fish</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Weekly</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Every Sunday</a:t>
                      </a:r>
                    </a:p>
                  </a:txBody>
                  <a:tcPr marL="8081" marR="8081" marT="8081" marB="0" anchor="b">
                    <a:lnL>
                      <a:noFill/>
                    </a:lnL>
                    <a:lnR>
                      <a:noFill/>
                    </a:lnR>
                    <a:lnT>
                      <a:noFill/>
                    </a:lnT>
                    <a:lnB>
                      <a:noFill/>
                    </a:lnB>
                    <a:noFill/>
                  </a:tcPr>
                </a:tc>
                <a:tc>
                  <a:txBody>
                    <a:bodyPr/>
                    <a:lstStyle/>
                    <a:p>
                      <a:pPr algn="ctr" fontAlgn="b"/>
                      <a:r>
                        <a:rPr lang="en-US" sz="800" b="0" i="0" u="none" strike="noStrike" dirty="0" smtClean="0">
                          <a:solidFill>
                            <a:srgbClr val="000000"/>
                          </a:solidFill>
                          <a:effectLst/>
                          <a:latin typeface="+mn-lt"/>
                          <a:cs typeface="Source Sans Pro Light"/>
                        </a:rPr>
                        <a:t>155,000</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r>
              <a:tr h="121217">
                <a:tc>
                  <a:txBody>
                    <a:bodyPr/>
                    <a:lstStyle/>
                    <a:p>
                      <a:pPr algn="l" fontAlgn="b"/>
                      <a:r>
                        <a:rPr lang="en-US" sz="800" b="1" i="0" u="none" strike="noStrike" dirty="0" err="1">
                          <a:solidFill>
                            <a:srgbClr val="000000"/>
                          </a:solidFill>
                          <a:effectLst/>
                          <a:latin typeface="+mn-lt"/>
                          <a:cs typeface="Source Sans Pro Light"/>
                        </a:rPr>
                        <a:t>BassFan</a:t>
                      </a:r>
                      <a:endParaRPr lang="en-US" sz="800" b="1"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TBD</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TBD</a:t>
                      </a:r>
                    </a:p>
                  </a:txBody>
                  <a:tcPr marL="8081" marR="8081" marT="8081" marB="0" anchor="b">
                    <a:lnL>
                      <a:noFill/>
                    </a:lnL>
                    <a:lnR>
                      <a:noFill/>
                    </a:lnR>
                    <a:lnT>
                      <a:noFill/>
                    </a:lnT>
                    <a:lnB>
                      <a:noFill/>
                    </a:lnB>
                    <a:noFill/>
                  </a:tcPr>
                </a:tc>
                <a:tc>
                  <a:txBody>
                    <a:bodyPr/>
                    <a:lstStyle/>
                    <a:p>
                      <a:pPr algn="ctr" fontAlgn="b"/>
                      <a:r>
                        <a:rPr lang="en-US" sz="800" b="0" i="0" u="none" strike="noStrike" dirty="0" smtClean="0">
                          <a:solidFill>
                            <a:srgbClr val="000000"/>
                          </a:solidFill>
                          <a:effectLst/>
                          <a:latin typeface="+mn-lt"/>
                          <a:cs typeface="Source Sans Pro Light"/>
                        </a:rPr>
                        <a:t>5,000</a:t>
                      </a:r>
                    </a:p>
                  </a:txBody>
                  <a:tcPr marL="8081" marR="8081" marT="8081" marB="0" anchor="b">
                    <a:lnL>
                      <a:noFill/>
                    </a:lnL>
                    <a:lnR>
                      <a:noFill/>
                    </a:lnR>
                    <a:lnT>
                      <a:noFill/>
                    </a:lnT>
                    <a:lnB>
                      <a:noFill/>
                    </a:lnB>
                    <a:noFill/>
                  </a:tcPr>
                </a:tc>
              </a:tr>
              <a:tr h="121217">
                <a:tc>
                  <a:txBody>
                    <a:bodyPr/>
                    <a:lstStyle/>
                    <a:p>
                      <a:pPr algn="l" fontAlgn="b"/>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c>
                  <a:txBody>
                    <a:bodyPr/>
                    <a:lstStyle/>
                    <a:p>
                      <a:pPr algn="ctr" fontAlgn="b"/>
                      <a:endParaRPr lang="en-US" sz="800" b="0" i="0" u="none" strike="noStrike">
                        <a:solidFill>
                          <a:srgbClr val="000000"/>
                        </a:solidFill>
                        <a:effectLst/>
                        <a:latin typeface="+mn-lt"/>
                        <a:cs typeface="Source Sans Pro Light"/>
                      </a:endParaRPr>
                    </a:p>
                  </a:txBody>
                  <a:tcPr marL="8081" marR="8081" marT="8081" marB="0" anchor="b">
                    <a:lnL>
                      <a:noFill/>
                    </a:lnL>
                    <a:lnR>
                      <a:noFill/>
                    </a:lnR>
                    <a:lnT>
                      <a:noFill/>
                    </a:lnT>
                    <a:lnB>
                      <a:noFill/>
                    </a:lnB>
                    <a:noFill/>
                  </a:tcPr>
                </a:tc>
                <a:tc>
                  <a:txBody>
                    <a:bodyPr/>
                    <a:lstStyle/>
                    <a:p>
                      <a:pPr algn="ctr" fontAlgn="b"/>
                      <a:endParaRPr lang="en-US" sz="800" b="0" i="0" u="none" strike="noStrike">
                        <a:solidFill>
                          <a:srgbClr val="000000"/>
                        </a:solidFill>
                        <a:effectLst/>
                        <a:latin typeface="+mn-lt"/>
                        <a:cs typeface="Source Sans Pro Light"/>
                      </a:endParaRPr>
                    </a:p>
                  </a:txBody>
                  <a:tcPr marL="8081" marR="8081" marT="8081" marB="0" anchor="b">
                    <a:lnL>
                      <a:noFill/>
                    </a:lnL>
                    <a:lnR>
                      <a:noFill/>
                    </a:lnR>
                    <a:lnT>
                      <a:noFill/>
                    </a:lnT>
                    <a:lnB>
                      <a:noFill/>
                    </a:lnB>
                    <a:noFill/>
                  </a:tcPr>
                </a:tc>
                <a:tc>
                  <a:txBody>
                    <a:bodyPr/>
                    <a:lstStyle/>
                    <a:p>
                      <a:pPr algn="ctr" fontAlgn="b"/>
                      <a:endParaRPr lang="en-US" sz="800" b="0" i="0" u="none" strike="noStrike">
                        <a:solidFill>
                          <a:srgbClr val="000000"/>
                        </a:solidFill>
                        <a:effectLst/>
                        <a:latin typeface="+mn-lt"/>
                        <a:cs typeface="Source Sans Pro Light"/>
                      </a:endParaRPr>
                    </a:p>
                  </a:txBody>
                  <a:tcPr marL="8081" marR="8081" marT="8081" marB="0" anchor="b">
                    <a:lnL>
                      <a:noFill/>
                    </a:lnL>
                    <a:lnR>
                      <a:noFill/>
                    </a:lnR>
                    <a:lnT>
                      <a:noFill/>
                    </a:lnT>
                    <a:lnB>
                      <a:noFill/>
                    </a:lnB>
                    <a:noFill/>
                  </a:tcPr>
                </a:tc>
              </a:tr>
              <a:tr h="121217">
                <a:tc>
                  <a:txBody>
                    <a:bodyPr/>
                    <a:lstStyle/>
                    <a:p>
                      <a:pPr algn="l" fontAlgn="b"/>
                      <a:r>
                        <a:rPr lang="en-US" sz="800" b="1" i="0" u="none" strike="noStrike">
                          <a:solidFill>
                            <a:srgbClr val="000000"/>
                          </a:solidFill>
                          <a:effectLst/>
                          <a:latin typeface="+mn-lt"/>
                          <a:cs typeface="Source Sans Pro Light"/>
                        </a:rPr>
                        <a:t>TV Brands</a:t>
                      </a:r>
                    </a:p>
                  </a:txBody>
                  <a:tcPr marL="8081" marR="8081" marT="8081" marB="0" anchor="b">
                    <a:lnL>
                      <a:noFill/>
                    </a:lnL>
                    <a:lnR>
                      <a:noFill/>
                    </a:lnR>
                    <a:lnT>
                      <a:noFill/>
                    </a:lnT>
                    <a:lnB>
                      <a:noFill/>
                    </a:lnB>
                    <a:noFill/>
                  </a:tcPr>
                </a:tc>
                <a:tc>
                  <a:txBody>
                    <a:bodyPr/>
                    <a:lstStyle/>
                    <a:p>
                      <a:pPr algn="ctr" fontAlgn="b"/>
                      <a:r>
                        <a:rPr lang="en-US" sz="800" b="1" i="0" u="none" strike="noStrike">
                          <a:solidFill>
                            <a:srgbClr val="000000"/>
                          </a:solidFill>
                          <a:effectLst/>
                          <a:latin typeface="+mn-lt"/>
                          <a:cs typeface="Source Sans Pro Light"/>
                        </a:rPr>
                        <a:t> </a:t>
                      </a:r>
                    </a:p>
                  </a:txBody>
                  <a:tcPr marL="8081" marR="8081" marT="8081" marB="0" anchor="b">
                    <a:lnL>
                      <a:noFill/>
                    </a:lnL>
                    <a:lnR>
                      <a:noFill/>
                    </a:lnR>
                    <a:lnT>
                      <a:noFill/>
                    </a:lnT>
                    <a:lnB>
                      <a:noFill/>
                    </a:lnB>
                    <a:noFill/>
                  </a:tcPr>
                </a:tc>
                <a:tc>
                  <a:txBody>
                    <a:bodyPr/>
                    <a:lstStyle/>
                    <a:p>
                      <a:pPr algn="ctr" fontAlgn="b"/>
                      <a:r>
                        <a:rPr lang="en-US" sz="800" b="1" i="0" u="none" strike="noStrike">
                          <a:solidFill>
                            <a:srgbClr val="000000"/>
                          </a:solidFill>
                          <a:effectLst/>
                          <a:latin typeface="+mn-lt"/>
                          <a:cs typeface="Source Sans Pro Light"/>
                        </a:rPr>
                        <a:t> </a:t>
                      </a:r>
                    </a:p>
                  </a:txBody>
                  <a:tcPr marL="8081" marR="8081" marT="8081" marB="0" anchor="b">
                    <a:lnL>
                      <a:noFill/>
                    </a:lnL>
                    <a:lnR>
                      <a:noFill/>
                    </a:lnR>
                    <a:lnT>
                      <a:noFill/>
                    </a:lnT>
                    <a:lnB>
                      <a:noFill/>
                    </a:lnB>
                    <a:noFill/>
                  </a:tcPr>
                </a:tc>
                <a:tc>
                  <a:txBody>
                    <a:bodyPr/>
                    <a:lstStyle/>
                    <a:p>
                      <a:pPr algn="ctr" fontAlgn="b"/>
                      <a:r>
                        <a:rPr lang="en-US" sz="800" b="1" i="0" u="none" strike="noStrike">
                          <a:solidFill>
                            <a:srgbClr val="000000"/>
                          </a:solidFill>
                          <a:effectLst/>
                          <a:latin typeface="+mn-lt"/>
                          <a:cs typeface="Source Sans Pro Light"/>
                        </a:rPr>
                        <a:t> </a:t>
                      </a:r>
                    </a:p>
                  </a:txBody>
                  <a:tcPr marL="8081" marR="8081" marT="8081" marB="0" anchor="b">
                    <a:lnL>
                      <a:noFill/>
                    </a:lnL>
                    <a:lnR>
                      <a:noFill/>
                    </a:lnR>
                    <a:lnT>
                      <a:noFill/>
                    </a:lnT>
                    <a:lnB>
                      <a:noFill/>
                    </a:lnB>
                    <a:noFill/>
                  </a:tcPr>
                </a:tc>
              </a:tr>
              <a:tr h="121217">
                <a:tc>
                  <a:txBody>
                    <a:bodyPr/>
                    <a:lstStyle/>
                    <a:p>
                      <a:pPr algn="l" fontAlgn="b"/>
                      <a:r>
                        <a:rPr lang="en-US" sz="800" b="1" i="0" u="none" strike="noStrike">
                          <a:solidFill>
                            <a:srgbClr val="000000"/>
                          </a:solidFill>
                          <a:effectLst/>
                          <a:latin typeface="+mn-lt"/>
                          <a:cs typeface="Source Sans Pro Light"/>
                        </a:rPr>
                        <a:t>Sportsman Channel</a:t>
                      </a:r>
                    </a:p>
                  </a:txBody>
                  <a:tcPr marL="8081" marR="8081" marT="8081" marB="0" anchor="b">
                    <a:lnL>
                      <a:noFill/>
                    </a:lnL>
                    <a:lnR>
                      <a:noFill/>
                    </a:lnR>
                    <a:lnT>
                      <a:noFill/>
                    </a:lnT>
                    <a:lnB>
                      <a:noFill/>
                    </a:lnB>
                    <a:noFill/>
                  </a:tcPr>
                </a:tc>
                <a:tc>
                  <a:txBody>
                    <a:bodyPr/>
                    <a:lstStyle/>
                    <a:p>
                      <a:pPr algn="ctr" fontAlgn="b"/>
                      <a:r>
                        <a:rPr lang="en-US" sz="800" b="0" i="0" u="none" strike="noStrike" dirty="0" smtClean="0">
                          <a:solidFill>
                            <a:srgbClr val="000000"/>
                          </a:solidFill>
                          <a:effectLst/>
                          <a:latin typeface="+mn-lt"/>
                          <a:cs typeface="Source Sans Pro Light"/>
                        </a:rPr>
                        <a:t>Bi-Monthly</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Every Tuesday</a:t>
                      </a:r>
                    </a:p>
                  </a:txBody>
                  <a:tcPr marL="8081" marR="8081" marT="8081" marB="0" anchor="b">
                    <a:lnL>
                      <a:noFill/>
                    </a:lnL>
                    <a:lnR>
                      <a:noFill/>
                    </a:lnR>
                    <a:lnT>
                      <a:noFill/>
                    </a:lnT>
                    <a:lnB>
                      <a:noFill/>
                    </a:lnB>
                    <a:noFill/>
                  </a:tcPr>
                </a:tc>
                <a:tc>
                  <a:txBody>
                    <a:bodyPr/>
                    <a:lstStyle/>
                    <a:p>
                      <a:pPr algn="ctr" fontAlgn="b"/>
                      <a:r>
                        <a:rPr lang="en-US" sz="800" b="0" i="0" u="none" strike="noStrike">
                          <a:solidFill>
                            <a:srgbClr val="000000"/>
                          </a:solidFill>
                          <a:effectLst/>
                          <a:latin typeface="+mn-lt"/>
                          <a:cs typeface="Source Sans Pro Light"/>
                        </a:rPr>
                        <a:t>85,000</a:t>
                      </a:r>
                    </a:p>
                  </a:txBody>
                  <a:tcPr marL="8081" marR="8081" marT="8081" marB="0" anchor="b">
                    <a:lnL>
                      <a:noFill/>
                    </a:lnL>
                    <a:lnR>
                      <a:noFill/>
                    </a:lnR>
                    <a:lnT>
                      <a:noFill/>
                    </a:lnT>
                    <a:lnB>
                      <a:noFill/>
                    </a:lnB>
                    <a:noFill/>
                  </a:tcPr>
                </a:tc>
              </a:tr>
              <a:tr h="121217">
                <a:tc>
                  <a:txBody>
                    <a:bodyPr/>
                    <a:lstStyle/>
                    <a:p>
                      <a:pPr algn="l" fontAlgn="b"/>
                      <a:r>
                        <a:rPr lang="en-US" sz="800" b="1" i="0" u="none" strike="noStrike" dirty="0">
                          <a:solidFill>
                            <a:srgbClr val="000000"/>
                          </a:solidFill>
                          <a:effectLst/>
                          <a:latin typeface="+mn-lt"/>
                          <a:cs typeface="Source Sans Pro Light"/>
                        </a:rPr>
                        <a:t>Outdoor Channel</a:t>
                      </a:r>
                    </a:p>
                  </a:txBody>
                  <a:tcPr marL="8081" marR="8081" marT="8081" marB="0" anchor="b">
                    <a:lnL>
                      <a:noFill/>
                    </a:lnL>
                    <a:lnR>
                      <a:noFill/>
                    </a:lnR>
                    <a:lnT>
                      <a:noFill/>
                    </a:lnT>
                    <a:lnB>
                      <a:noFill/>
                    </a:lnB>
                    <a:noFill/>
                  </a:tcPr>
                </a:tc>
                <a:tc>
                  <a:txBody>
                    <a:bodyPr/>
                    <a:lstStyle/>
                    <a:p>
                      <a:pPr algn="ctr" fontAlgn="b"/>
                      <a:r>
                        <a:rPr lang="en-US" sz="800" b="0" i="0" u="none" strike="noStrike" dirty="0">
                          <a:solidFill>
                            <a:srgbClr val="000000"/>
                          </a:solidFill>
                          <a:effectLst/>
                          <a:latin typeface="+mn-lt"/>
                          <a:cs typeface="Source Sans Pro Light"/>
                        </a:rPr>
                        <a:t>Weekly</a:t>
                      </a:r>
                    </a:p>
                  </a:txBody>
                  <a:tcPr marL="8081" marR="8081" marT="8081" marB="0" anchor="b">
                    <a:lnL>
                      <a:noFill/>
                    </a:lnL>
                    <a:lnR>
                      <a:noFill/>
                    </a:lnR>
                    <a:lnT>
                      <a:noFill/>
                    </a:lnT>
                    <a:lnB>
                      <a:noFill/>
                    </a:lnB>
                    <a:noFill/>
                  </a:tcPr>
                </a:tc>
                <a:tc>
                  <a:txBody>
                    <a:bodyPr/>
                    <a:lstStyle/>
                    <a:p>
                      <a:pPr algn="ctr" fontAlgn="b"/>
                      <a:r>
                        <a:rPr lang="en-US" sz="800" b="0" i="0" u="none" strike="noStrike" dirty="0">
                          <a:solidFill>
                            <a:srgbClr val="000000"/>
                          </a:solidFill>
                          <a:effectLst/>
                          <a:latin typeface="+mn-lt"/>
                          <a:cs typeface="Source Sans Pro Light"/>
                        </a:rPr>
                        <a:t>Every Tuesday</a:t>
                      </a:r>
                    </a:p>
                  </a:txBody>
                  <a:tcPr marL="8081" marR="8081" marT="8081" marB="0" anchor="b">
                    <a:lnL>
                      <a:noFill/>
                    </a:lnL>
                    <a:lnR>
                      <a:noFill/>
                    </a:lnR>
                    <a:lnT>
                      <a:noFill/>
                    </a:lnT>
                    <a:lnB>
                      <a:noFill/>
                    </a:lnB>
                    <a:noFill/>
                  </a:tcPr>
                </a:tc>
                <a:tc>
                  <a:txBody>
                    <a:bodyPr/>
                    <a:lstStyle/>
                    <a:p>
                      <a:pPr algn="ctr" fontAlgn="b"/>
                      <a:r>
                        <a:rPr lang="en-US" sz="800" b="0" i="0" u="none" strike="noStrike" dirty="0" smtClean="0">
                          <a:solidFill>
                            <a:srgbClr val="000000"/>
                          </a:solidFill>
                          <a:effectLst/>
                          <a:latin typeface="+mn-lt"/>
                          <a:cs typeface="Source Sans Pro Light"/>
                        </a:rPr>
                        <a:t>33,000</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r>
              <a:tr h="121217">
                <a:tc>
                  <a:txBody>
                    <a:bodyPr/>
                    <a:lstStyle/>
                    <a:p>
                      <a:pPr algn="l" fontAlgn="b"/>
                      <a:r>
                        <a:rPr lang="en-US" sz="800" b="1" i="0" u="none" strike="noStrike" dirty="0">
                          <a:solidFill>
                            <a:srgbClr val="000000"/>
                          </a:solidFill>
                          <a:effectLst/>
                          <a:latin typeface="+mn-lt"/>
                          <a:cs typeface="Source Sans Pro Light"/>
                        </a:rPr>
                        <a:t>World Fishing Network</a:t>
                      </a:r>
                    </a:p>
                  </a:txBody>
                  <a:tcPr marL="8081" marR="8081" marT="8081" marB="0" anchor="b">
                    <a:lnL>
                      <a:noFill/>
                    </a:lnL>
                    <a:lnR>
                      <a:noFill/>
                    </a:lnR>
                    <a:lnT>
                      <a:noFill/>
                    </a:lnT>
                    <a:lnB>
                      <a:noFill/>
                    </a:lnB>
                    <a:noFill/>
                  </a:tcPr>
                </a:tc>
                <a:tc>
                  <a:txBody>
                    <a:bodyPr/>
                    <a:lstStyle/>
                    <a:p>
                      <a:pPr algn="ctr" fontAlgn="b"/>
                      <a:r>
                        <a:rPr lang="en-US" sz="800" b="0" i="0" u="none" strike="noStrike" dirty="0">
                          <a:solidFill>
                            <a:srgbClr val="000000"/>
                          </a:solidFill>
                          <a:effectLst/>
                          <a:latin typeface="+mn-lt"/>
                          <a:cs typeface="Source Sans Pro Light"/>
                        </a:rPr>
                        <a:t>Weekly</a:t>
                      </a:r>
                    </a:p>
                  </a:txBody>
                  <a:tcPr marL="8081" marR="8081" marT="8081" marB="0" anchor="b">
                    <a:lnL>
                      <a:noFill/>
                    </a:lnL>
                    <a:lnR>
                      <a:noFill/>
                    </a:lnR>
                    <a:lnT>
                      <a:noFill/>
                    </a:lnT>
                    <a:lnB>
                      <a:noFill/>
                    </a:lnB>
                    <a:noFill/>
                  </a:tcPr>
                </a:tc>
                <a:tc>
                  <a:txBody>
                    <a:bodyPr/>
                    <a:lstStyle/>
                    <a:p>
                      <a:pPr algn="ctr" fontAlgn="b"/>
                      <a:r>
                        <a:rPr lang="en-US" sz="800" b="0" i="0" u="none" strike="noStrike" dirty="0">
                          <a:solidFill>
                            <a:srgbClr val="000000"/>
                          </a:solidFill>
                          <a:effectLst/>
                          <a:latin typeface="+mn-lt"/>
                          <a:cs typeface="Source Sans Pro Light"/>
                        </a:rPr>
                        <a:t>Every Other Thursday</a:t>
                      </a:r>
                    </a:p>
                  </a:txBody>
                  <a:tcPr marL="8081" marR="8081" marT="8081" marB="0" anchor="b">
                    <a:lnL>
                      <a:noFill/>
                    </a:lnL>
                    <a:lnR>
                      <a:noFill/>
                    </a:lnR>
                    <a:lnT>
                      <a:noFill/>
                    </a:lnT>
                    <a:lnB>
                      <a:noFill/>
                    </a:lnB>
                    <a:noFill/>
                  </a:tcPr>
                </a:tc>
                <a:tc>
                  <a:txBody>
                    <a:bodyPr/>
                    <a:lstStyle/>
                    <a:p>
                      <a:pPr algn="ctr" fontAlgn="b"/>
                      <a:r>
                        <a:rPr lang="en-US" sz="800" b="0" i="0" u="none" strike="noStrike" dirty="0" smtClean="0">
                          <a:solidFill>
                            <a:srgbClr val="000000"/>
                          </a:solidFill>
                          <a:effectLst/>
                          <a:latin typeface="+mn-lt"/>
                          <a:cs typeface="Source Sans Pro Light"/>
                        </a:rPr>
                        <a:t>30,000</a:t>
                      </a:r>
                      <a:endParaRPr lang="en-US" sz="800" b="0" i="0" u="none" strike="noStrike" dirty="0">
                        <a:solidFill>
                          <a:srgbClr val="000000"/>
                        </a:solidFill>
                        <a:effectLst/>
                        <a:latin typeface="+mn-lt"/>
                        <a:cs typeface="Source Sans Pro Light"/>
                      </a:endParaRPr>
                    </a:p>
                  </a:txBody>
                  <a:tcPr marL="8081" marR="8081" marT="8081" marB="0" anchor="b">
                    <a:lnL>
                      <a:noFill/>
                    </a:lnL>
                    <a:lnR>
                      <a:noFill/>
                    </a:lnR>
                    <a:lnT>
                      <a:noFill/>
                    </a:lnT>
                    <a:lnB>
                      <a:noFill/>
                    </a:lnB>
                    <a:noFill/>
                  </a:tcPr>
                </a:tc>
              </a:tr>
            </a:tbl>
          </a:graphicData>
        </a:graphic>
      </p:graphicFrame>
      <p:sp>
        <p:nvSpPr>
          <p:cNvPr id="5" name="TextBox 4"/>
          <p:cNvSpPr txBox="1"/>
          <p:nvPr/>
        </p:nvSpPr>
        <p:spPr>
          <a:xfrm>
            <a:off x="304800" y="133350"/>
            <a:ext cx="6477000" cy="584776"/>
          </a:xfrm>
          <a:prstGeom prst="rect">
            <a:avLst/>
          </a:prstGeom>
          <a:noFill/>
        </p:spPr>
        <p:txBody>
          <a:bodyPr wrap="square" rtlCol="0">
            <a:spAutoFit/>
          </a:bodyPr>
          <a:lstStyle/>
          <a:p>
            <a:r>
              <a:rPr lang="en-US" sz="3200" b="1" dirty="0" smtClean="0">
                <a:solidFill>
                  <a:schemeClr val="bg1">
                    <a:lumMod val="50000"/>
                  </a:schemeClr>
                </a:solidFill>
                <a:latin typeface="+mj-lt"/>
                <a:ea typeface="Open Sans" pitchFamily="34" charset="0"/>
                <a:cs typeface="Open Sans" pitchFamily="34" charset="0"/>
              </a:rPr>
              <a:t>Frequency &amp; Subscriber Totals</a:t>
            </a:r>
            <a:endParaRPr lang="en-US" sz="3200" b="1" dirty="0">
              <a:solidFill>
                <a:schemeClr val="bg1">
                  <a:lumMod val="50000"/>
                </a:schemeClr>
              </a:solidFill>
              <a:latin typeface="+mj-lt"/>
              <a:ea typeface="Open Sans" pitchFamily="34" charset="0"/>
              <a:cs typeface="Open Sans" pitchFamily="34" charset="0"/>
            </a:endParaRPr>
          </a:p>
        </p:txBody>
      </p:sp>
      <p:sp>
        <p:nvSpPr>
          <p:cNvPr id="2" name="Rectangle 1"/>
          <p:cNvSpPr/>
          <p:nvPr/>
        </p:nvSpPr>
        <p:spPr bwMode="auto">
          <a:xfrm>
            <a:off x="304800" y="895350"/>
            <a:ext cx="8077200" cy="3962400"/>
          </a:xfrm>
          <a:prstGeom prst="rect">
            <a:avLst/>
          </a:prstGeom>
          <a:no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Tree>
    <p:extLst>
      <p:ext uri="{BB962C8B-B14F-4D97-AF65-F5344CB8AC3E}">
        <p14:creationId xmlns:p14="http://schemas.microsoft.com/office/powerpoint/2010/main" val="4136024589"/>
      </p:ext>
    </p:extLst>
  </p:cSld>
  <p:clrMapOvr>
    <a:masterClrMapping/>
  </p:clrMapOvr>
  <mc:AlternateContent xmlns:mc="http://schemas.openxmlformats.org/markup-compatibility/2006" xmlns:p14="http://schemas.microsoft.com/office/powerpoint/2010/main">
    <mc:Choice Requires="p14">
      <p:transition p14:dur="0" advClick="0" advTm="1500"/>
    </mc:Choice>
    <mc:Fallback xmlns="">
      <p:transition advClick="0" advTm="150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ative_Outdoors_logo_v2_whit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95545" y="932900"/>
            <a:ext cx="1396583" cy="1031865"/>
          </a:xfrm>
          <a:prstGeom prst="rect">
            <a:avLst/>
          </a:prstGeom>
        </p:spPr>
      </p:pic>
      <p:sp>
        <p:nvSpPr>
          <p:cNvPr id="11" name="Rectangle 10"/>
          <p:cNvSpPr/>
          <p:nvPr/>
        </p:nvSpPr>
        <p:spPr>
          <a:xfrm>
            <a:off x="228600" y="971550"/>
            <a:ext cx="4191000" cy="3939528"/>
          </a:xfrm>
          <a:prstGeom prst="rect">
            <a:avLst/>
          </a:prstGeom>
        </p:spPr>
        <p:txBody>
          <a:bodyPr wrap="square" lIns="91428" tIns="45714" rIns="91428" bIns="45714" numCol="1" spcCol="274283">
            <a:spAutoFit/>
          </a:bodyPr>
          <a:lstStyle/>
          <a:p>
            <a:r>
              <a:rPr lang="en-US" sz="1000" b="1" dirty="0">
                <a:cs typeface="Source Sans Pro Light"/>
              </a:rPr>
              <a:t>Purpose: </a:t>
            </a:r>
            <a:r>
              <a:rPr lang="en-US" sz="1000" dirty="0">
                <a:cs typeface="Source Sans Pro Light"/>
              </a:rPr>
              <a:t>OSG uses dedicated e-blasts to connect our clients with our user base at 100% share of voice. Deliver a message directly to our audiences inbox.</a:t>
            </a:r>
          </a:p>
          <a:p>
            <a:endParaRPr lang="en-US" sz="1000" dirty="0">
              <a:cs typeface="Source Sans Pro Light"/>
            </a:endParaRPr>
          </a:p>
          <a:p>
            <a:r>
              <a:rPr lang="en-US" sz="1000" b="1" dirty="0">
                <a:cs typeface="Source Sans Pro Light"/>
              </a:rPr>
              <a:t>Subscriber Base: </a:t>
            </a:r>
            <a:r>
              <a:rPr lang="en-US" sz="1000" dirty="0">
                <a:cs typeface="Source Sans Pro Light"/>
              </a:rPr>
              <a:t>Magazine readers opt-in to be sent promotions from OSG partners. </a:t>
            </a:r>
          </a:p>
          <a:p>
            <a:endParaRPr lang="en-US" sz="1000" dirty="0">
              <a:cs typeface="Source Sans Pro Light"/>
            </a:endParaRPr>
          </a:p>
          <a:p>
            <a:r>
              <a:rPr lang="en-US" sz="1000" b="1" dirty="0">
                <a:cs typeface="Source Sans Pro Light"/>
              </a:rPr>
              <a:t>Frequency: </a:t>
            </a:r>
            <a:r>
              <a:rPr lang="en-US" sz="1000" dirty="0">
                <a:cs typeface="Source Sans Pro Light"/>
              </a:rPr>
              <a:t>The E-blast deployment is determined by the advertiser. </a:t>
            </a:r>
          </a:p>
          <a:p>
            <a:endParaRPr lang="en-US" sz="1000" dirty="0">
              <a:cs typeface="Source Sans Pro Light"/>
            </a:endParaRPr>
          </a:p>
          <a:p>
            <a:r>
              <a:rPr lang="en-US" sz="1000" b="1" dirty="0">
                <a:cs typeface="Source Sans Pro Light"/>
              </a:rPr>
              <a:t>Materials Needed: </a:t>
            </a:r>
            <a:r>
              <a:rPr lang="en-US" sz="1000" dirty="0">
                <a:cs typeface="Source Sans Pro Light"/>
              </a:rPr>
              <a:t>Accepted file types are JPEG, GIF, Text and HTML. Max file size of 70k. Please provide a click URL for the banner advertisements. We accept impression and click trackers. </a:t>
            </a:r>
          </a:p>
          <a:p>
            <a:endParaRPr lang="en-US" sz="1000" dirty="0">
              <a:cs typeface="Source Sans Pro Light"/>
            </a:endParaRPr>
          </a:p>
          <a:p>
            <a:r>
              <a:rPr lang="en-US" sz="1000" dirty="0">
                <a:cs typeface="Source Sans Pro Light"/>
              </a:rPr>
              <a:t>Recommended dimensions are 600 x </a:t>
            </a:r>
            <a:r>
              <a:rPr lang="en-US" sz="1000" dirty="0" smtClean="0">
                <a:cs typeface="Source Sans Pro Light"/>
              </a:rPr>
              <a:t>800.</a:t>
            </a:r>
            <a:endParaRPr lang="en-US" sz="1000" dirty="0">
              <a:cs typeface="Source Sans Pro Light"/>
            </a:endParaRPr>
          </a:p>
          <a:p>
            <a:endParaRPr lang="en-US" sz="1000" dirty="0">
              <a:cs typeface="Source Sans Pro Light"/>
            </a:endParaRPr>
          </a:p>
          <a:p>
            <a:r>
              <a:rPr lang="en-US" sz="1000" dirty="0">
                <a:cs typeface="Source Sans Pro Light"/>
              </a:rPr>
              <a:t>For HTML creative, the image files must be hosted on advertisers server.</a:t>
            </a:r>
          </a:p>
          <a:p>
            <a:endParaRPr lang="en-US" sz="1000" dirty="0">
              <a:cs typeface="Source Sans Pro Light"/>
            </a:endParaRPr>
          </a:p>
          <a:p>
            <a:r>
              <a:rPr lang="en-US" sz="1000" b="1" dirty="0">
                <a:cs typeface="Source Sans Pro Light"/>
              </a:rPr>
              <a:t>Reporting: </a:t>
            </a:r>
            <a:r>
              <a:rPr lang="en-US" sz="1000" dirty="0">
                <a:cs typeface="Source Sans Pro Light"/>
              </a:rPr>
              <a:t>We provide a performance report on the newsletter at the end of the month or upon request. </a:t>
            </a:r>
          </a:p>
          <a:p>
            <a:endParaRPr lang="en-US" sz="1000" dirty="0">
              <a:cs typeface="Source Sans Pro Light"/>
            </a:endParaRPr>
          </a:p>
          <a:p>
            <a:r>
              <a:rPr lang="en-US" sz="1000" b="1" dirty="0">
                <a:cs typeface="Source Sans Pro Light"/>
              </a:rPr>
              <a:t>Notes: </a:t>
            </a:r>
            <a:r>
              <a:rPr lang="en-US" sz="1000" dirty="0">
                <a:cs typeface="Source Sans Pro Light"/>
              </a:rPr>
              <a:t>These lists can be segmented by category  (Hunt/Fish/Shoot), by brand and can be geo-targeted. </a:t>
            </a:r>
          </a:p>
        </p:txBody>
      </p:sp>
      <p:pic>
        <p:nvPicPr>
          <p:cNvPr id="16" name="Picture 15" descr="Screen Shot 2015-10-26 at 2.34.14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38800" y="590550"/>
            <a:ext cx="3298549" cy="4171950"/>
          </a:xfrm>
          <a:prstGeom prst="rect">
            <a:avLst/>
          </a:prstGeom>
          <a:solidFill>
            <a:srgbClr val="000000"/>
          </a:solidFill>
          <a:effectLst>
            <a:outerShdw blurRad="50800" dist="38100" dir="2700000" algn="tl" rotWithShape="0">
              <a:srgbClr val="000000">
                <a:alpha val="43000"/>
              </a:srgbClr>
            </a:outerShdw>
          </a:effectLst>
        </p:spPr>
      </p:pic>
      <p:pic>
        <p:nvPicPr>
          <p:cNvPr id="17" name="Picture 16" descr="Brownells_Dedicated_E-blast.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4400" y="2170144"/>
            <a:ext cx="1440980" cy="2571750"/>
          </a:xfrm>
          <a:prstGeom prst="rect">
            <a:avLst/>
          </a:prstGeom>
          <a:effectLst>
            <a:outerShdw blurRad="50800" dist="38100" dir="2700000" algn="tl" rotWithShape="0">
              <a:srgbClr val="000000">
                <a:alpha val="43000"/>
              </a:srgbClr>
            </a:outerShdw>
          </a:effectLst>
        </p:spPr>
      </p:pic>
      <p:sp>
        <p:nvSpPr>
          <p:cNvPr id="8" name="TextBox 7"/>
          <p:cNvSpPr txBox="1"/>
          <p:nvPr/>
        </p:nvSpPr>
        <p:spPr>
          <a:xfrm>
            <a:off x="304800" y="133350"/>
            <a:ext cx="4572000" cy="584775"/>
          </a:xfrm>
          <a:prstGeom prst="rect">
            <a:avLst/>
          </a:prstGeom>
          <a:noFill/>
        </p:spPr>
        <p:txBody>
          <a:bodyPr wrap="square" lIns="91428" tIns="45714" rIns="91428" bIns="45714" rtlCol="0">
            <a:spAutoFit/>
          </a:bodyPr>
          <a:lstStyle/>
          <a:p>
            <a:r>
              <a:rPr lang="en-US" sz="3200" b="1" dirty="0">
                <a:solidFill>
                  <a:schemeClr val="bg1">
                    <a:lumMod val="50000"/>
                  </a:schemeClr>
                </a:solidFill>
                <a:ea typeface="Open Sans" pitchFamily="34" charset="0"/>
                <a:cs typeface="Open Sans" pitchFamily="34" charset="0"/>
              </a:rPr>
              <a:t>E-Blasts</a:t>
            </a:r>
          </a:p>
        </p:txBody>
      </p:sp>
    </p:spTree>
    <p:extLst>
      <p:ext uri="{BB962C8B-B14F-4D97-AF65-F5344CB8AC3E}">
        <p14:creationId xmlns:p14="http://schemas.microsoft.com/office/powerpoint/2010/main" val="609788689"/>
      </p:ext>
    </p:extLst>
  </p:cSld>
  <p:clrMapOvr>
    <a:masterClrMapping/>
  </p:clrMapOvr>
  <mc:AlternateContent xmlns:mc="http://schemas.openxmlformats.org/markup-compatibility/2006" xmlns:p14="http://schemas.microsoft.com/office/powerpoint/2010/main">
    <mc:Choice Requires="p14">
      <p:transition p14:dur="0" advClick="0" advTm="1500"/>
    </mc:Choice>
    <mc:Fallback xmlns="">
      <p:transition advClick="0" advTm="150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23</a:t>
            </a:fld>
            <a:endParaRPr lang="en-US">
              <a:solidFill>
                <a:prstClr val="black">
                  <a:lumMod val="85000"/>
                  <a:lumOff val="15000"/>
                </a:prstClr>
              </a:solidFill>
            </a:endParaRPr>
          </a:p>
        </p:txBody>
      </p:sp>
      <p:sp>
        <p:nvSpPr>
          <p:cNvPr id="5" name="Rectangle 4"/>
          <p:cNvSpPr/>
          <p:nvPr/>
        </p:nvSpPr>
        <p:spPr>
          <a:xfrm>
            <a:off x="228600" y="4171950"/>
            <a:ext cx="1432203" cy="584776"/>
          </a:xfrm>
          <a:prstGeom prst="rect">
            <a:avLst/>
          </a:prstGeom>
          <a:noFill/>
        </p:spPr>
        <p:txBody>
          <a:bodyPr wrap="none" lIns="91440" tIns="45720" rIns="91440" bIns="45720">
            <a:spAutoFit/>
          </a:bodyPr>
          <a:lstStyle/>
          <a:p>
            <a:pPr algn="ctr"/>
            <a:r>
              <a:rPr lang="en-US" sz="3200" b="1" cap="none" spc="0"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VIDEO</a:t>
            </a:r>
            <a:endParaRPr lang="en-US" sz="3200" b="1" cap="none" spc="0" dirty="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endParaRPr>
          </a:p>
        </p:txBody>
      </p:sp>
    </p:spTree>
    <p:extLst>
      <p:ext uri="{BB962C8B-B14F-4D97-AF65-F5344CB8AC3E}">
        <p14:creationId xmlns:p14="http://schemas.microsoft.com/office/powerpoint/2010/main" val="8738142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008324"/>
            <a:ext cx="4953000" cy="3770250"/>
          </a:xfrm>
          <a:prstGeom prst="rect">
            <a:avLst/>
          </a:prstGeom>
        </p:spPr>
        <p:txBody>
          <a:bodyPr wrap="square" lIns="91428" tIns="45714" rIns="91428" bIns="45714">
            <a:spAutoFit/>
          </a:bodyPr>
          <a:lstStyle/>
          <a:p>
            <a:r>
              <a:rPr lang="en-US" sz="700" b="1" dirty="0">
                <a:cs typeface="Source Sans Pro"/>
              </a:rPr>
              <a:t>Description:</a:t>
            </a:r>
          </a:p>
          <a:p>
            <a:r>
              <a:rPr lang="en-US" sz="700" dirty="0">
                <a:cs typeface="Source Sans Pro"/>
              </a:rPr>
              <a:t>Short form online advertising targeted to relevant content channels and/or audience groups. The companion banner provides extra brand promotion. Pre-roll video plays prior to video content, companion banner is along right side of player. Best uses of pre-roll are converted TV spots or short form advertising on the web targeted to relevant content channels, desired audience groups, etc.</a:t>
            </a:r>
          </a:p>
          <a:p>
            <a:r>
              <a:rPr lang="en-US" sz="700" b="1" dirty="0">
                <a:cs typeface="Source Sans Pro"/>
              </a:rPr>
              <a:t>Companion Banner Specs: </a:t>
            </a:r>
            <a:r>
              <a:rPr lang="en-US" sz="700" dirty="0">
                <a:cs typeface="Source Sans Pro"/>
              </a:rPr>
              <a:t>See 300 x 250 or 300 x 600 specs</a:t>
            </a:r>
            <a:endParaRPr lang="en-US" sz="700" b="1" dirty="0">
              <a:cs typeface="Source Sans Pro"/>
            </a:endParaRPr>
          </a:p>
          <a:p>
            <a:r>
              <a:rPr lang="en-US" sz="700" b="1" dirty="0">
                <a:cs typeface="Source Sans Pro"/>
              </a:rPr>
              <a:t>Video Max Duration:</a:t>
            </a:r>
            <a:r>
              <a:rPr lang="en-US" sz="700" dirty="0">
                <a:cs typeface="Source Sans Pro"/>
              </a:rPr>
              <a:t>:15sec max (:30sec </a:t>
            </a:r>
            <a:r>
              <a:rPr lang="en-US" sz="700" dirty="0" err="1">
                <a:cs typeface="Source Sans Pro"/>
              </a:rPr>
              <a:t>skippable</a:t>
            </a:r>
            <a:r>
              <a:rPr lang="en-US" sz="700" dirty="0">
                <a:cs typeface="Source Sans Pro"/>
              </a:rPr>
              <a:t>)</a:t>
            </a:r>
          </a:p>
          <a:p>
            <a:r>
              <a:rPr lang="en-US" sz="700" b="1" dirty="0">
                <a:cs typeface="Source Sans Pro"/>
              </a:rPr>
              <a:t>Video max file size: </a:t>
            </a:r>
            <a:r>
              <a:rPr lang="en-US" sz="700" dirty="0">
                <a:cs typeface="Source Sans Pro"/>
              </a:rPr>
              <a:t>2 GB</a:t>
            </a:r>
          </a:p>
          <a:p>
            <a:r>
              <a:rPr lang="en-US" sz="700" b="1" dirty="0">
                <a:cs typeface="Source Sans Pro"/>
              </a:rPr>
              <a:t>Audio: </a:t>
            </a:r>
            <a:r>
              <a:rPr lang="en-US" sz="700" dirty="0">
                <a:cs typeface="Source Sans Pro"/>
              </a:rPr>
              <a:t>User initiated</a:t>
            </a:r>
          </a:p>
          <a:p>
            <a:r>
              <a:rPr lang="en-US" sz="700" b="1" dirty="0">
                <a:cs typeface="Source Sans Pro"/>
              </a:rPr>
              <a:t>Third-party serving: </a:t>
            </a:r>
            <a:r>
              <a:rPr lang="en-US" sz="700" dirty="0">
                <a:cs typeface="Source Sans Pro"/>
              </a:rPr>
              <a:t>VAST &amp; VPAID compliant</a:t>
            </a:r>
          </a:p>
          <a:p>
            <a:r>
              <a:rPr lang="en-US" sz="700" b="1" dirty="0">
                <a:cs typeface="Source Sans Pro"/>
              </a:rPr>
              <a:t>Third-party tracking: </a:t>
            </a:r>
            <a:r>
              <a:rPr lang="en-US" sz="700" dirty="0">
                <a:cs typeface="Source Sans Pro"/>
              </a:rPr>
              <a:t>Optional (Clicks, Impression Start, First Quartile, Mid Quartile, Third Quartile, Completion)</a:t>
            </a:r>
          </a:p>
          <a:p>
            <a:endParaRPr lang="en-US" sz="700" dirty="0">
              <a:cs typeface="Source Sans Pro"/>
            </a:endParaRPr>
          </a:p>
          <a:p>
            <a:r>
              <a:rPr lang="en-US" sz="700" b="1" dirty="0">
                <a:cs typeface="Source Sans Pro"/>
              </a:rPr>
              <a:t>Formats:</a:t>
            </a:r>
          </a:p>
          <a:p>
            <a:r>
              <a:rPr lang="en-US" sz="700" dirty="0">
                <a:cs typeface="Source Sans Pro"/>
              </a:rPr>
              <a:t>Low Definition Renditions (LD MP4/h264 - Main) – Dimensions: 640x360; Video Bitrate: 600 </a:t>
            </a:r>
            <a:r>
              <a:rPr lang="en-US" sz="700" dirty="0" err="1">
                <a:cs typeface="Source Sans Pro"/>
              </a:rPr>
              <a:t>kbit</a:t>
            </a:r>
            <a:r>
              <a:rPr lang="en-US" sz="700" dirty="0">
                <a:cs typeface="Source Sans Pro"/>
              </a:rPr>
              <a:t>/s; Audio Bitrate: 96 </a:t>
            </a:r>
            <a:r>
              <a:rPr lang="en-US" sz="700" dirty="0" err="1">
                <a:cs typeface="Source Sans Pro"/>
              </a:rPr>
              <a:t>kbit</a:t>
            </a:r>
            <a:r>
              <a:rPr lang="en-US" sz="700" dirty="0">
                <a:cs typeface="Source Sans Pro"/>
              </a:rPr>
              <a:t>/s; Frame Rate: Same as source.  If Frame Rate is not specified, it is 25 by default; Video Codec: h264; Profile: Main; Advanced Codec Options: </a:t>
            </a:r>
            <a:r>
              <a:rPr lang="en-US" sz="700" dirty="0" err="1">
                <a:cs typeface="Source Sans Pro"/>
              </a:rPr>
              <a:t>cabac</a:t>
            </a:r>
            <a:r>
              <a:rPr lang="en-US" sz="700" dirty="0">
                <a:cs typeface="Source Sans Pro"/>
              </a:rPr>
              <a:t>=off, ref=2, max-</a:t>
            </a:r>
            <a:r>
              <a:rPr lang="en-US" sz="700" dirty="0" err="1">
                <a:cs typeface="Source Sans Pro"/>
              </a:rPr>
              <a:t>bframe</a:t>
            </a:r>
            <a:r>
              <a:rPr lang="en-US" sz="700" dirty="0">
                <a:cs typeface="Source Sans Pro"/>
              </a:rPr>
              <a:t>=8, level=2.1; Audio Codec: </a:t>
            </a:r>
            <a:r>
              <a:rPr lang="en-US" sz="700" dirty="0" err="1">
                <a:cs typeface="Source Sans Pro"/>
              </a:rPr>
              <a:t>aac</a:t>
            </a:r>
            <a:r>
              <a:rPr lang="en-US" sz="700" dirty="0">
                <a:cs typeface="Source Sans Pro"/>
              </a:rPr>
              <a:t>; 2 Pass Encoding: Yes; Constant Bitrate: No; De–interlacing: Auto; </a:t>
            </a:r>
            <a:r>
              <a:rPr lang="en-US" sz="700" dirty="0" err="1">
                <a:cs typeface="Source Sans Pro"/>
              </a:rPr>
              <a:t>Keyframe</a:t>
            </a:r>
            <a:r>
              <a:rPr lang="en-US" sz="700" dirty="0">
                <a:cs typeface="Source Sans Pro"/>
              </a:rPr>
              <a:t> Period in Frames: ~25</a:t>
            </a:r>
          </a:p>
          <a:p>
            <a:endParaRPr lang="en-US" sz="700" dirty="0">
              <a:cs typeface="Source Sans Pro"/>
            </a:endParaRPr>
          </a:p>
          <a:p>
            <a:r>
              <a:rPr lang="en-US" sz="700" dirty="0">
                <a:cs typeface="Source Sans Pro"/>
              </a:rPr>
              <a:t>Standard Definition Renditions (SD MP4/h264 - Main) – Dimensions: 854x480; Video Bitrate: 800 </a:t>
            </a:r>
            <a:r>
              <a:rPr lang="en-US" sz="700" dirty="0" err="1">
                <a:cs typeface="Source Sans Pro"/>
              </a:rPr>
              <a:t>kbit</a:t>
            </a:r>
            <a:r>
              <a:rPr lang="en-US" sz="700" dirty="0">
                <a:cs typeface="Source Sans Pro"/>
              </a:rPr>
              <a:t>/s; Audio Bitrate: 128 </a:t>
            </a:r>
            <a:r>
              <a:rPr lang="en-US" sz="700" dirty="0" err="1">
                <a:cs typeface="Source Sans Pro"/>
              </a:rPr>
              <a:t>kbit</a:t>
            </a:r>
            <a:r>
              <a:rPr lang="en-US" sz="700" dirty="0">
                <a:cs typeface="Source Sans Pro"/>
              </a:rPr>
              <a:t>/s; Frame Rate: Same as source.  If Frame Rate is not specified, it is 25 by default; Video Codec: h264; Profile: Main; Advanced Codec Options: </a:t>
            </a:r>
            <a:r>
              <a:rPr lang="en-US" sz="700" dirty="0" err="1">
                <a:cs typeface="Source Sans Pro"/>
              </a:rPr>
              <a:t>cabac</a:t>
            </a:r>
            <a:r>
              <a:rPr lang="en-US" sz="700" dirty="0">
                <a:cs typeface="Source Sans Pro"/>
              </a:rPr>
              <a:t>=off, ref=2, max-</a:t>
            </a:r>
            <a:r>
              <a:rPr lang="en-US" sz="700" dirty="0" err="1">
                <a:cs typeface="Source Sans Pro"/>
              </a:rPr>
              <a:t>bframe</a:t>
            </a:r>
            <a:r>
              <a:rPr lang="en-US" sz="700" dirty="0">
                <a:cs typeface="Source Sans Pro"/>
              </a:rPr>
              <a:t>=8, level=3.0; Audio Codec: </a:t>
            </a:r>
            <a:r>
              <a:rPr lang="en-US" sz="700" dirty="0" err="1">
                <a:cs typeface="Source Sans Pro"/>
              </a:rPr>
              <a:t>aac</a:t>
            </a:r>
            <a:r>
              <a:rPr lang="en-US" sz="700" dirty="0">
                <a:cs typeface="Source Sans Pro"/>
              </a:rPr>
              <a:t>; 2 Pass Encoding: Yes; Constant Bitrate: No; De–interlacing: Auto; </a:t>
            </a:r>
            <a:r>
              <a:rPr lang="en-US" sz="700" dirty="0" err="1">
                <a:cs typeface="Source Sans Pro"/>
              </a:rPr>
              <a:t>Keyframe</a:t>
            </a:r>
            <a:r>
              <a:rPr lang="en-US" sz="700" dirty="0">
                <a:cs typeface="Source Sans Pro"/>
              </a:rPr>
              <a:t> Period in Frames: ~25</a:t>
            </a:r>
          </a:p>
          <a:p>
            <a:endParaRPr lang="en-US" sz="700" dirty="0">
              <a:cs typeface="Source Sans Pro"/>
            </a:endParaRPr>
          </a:p>
          <a:p>
            <a:r>
              <a:rPr lang="en-US" sz="700" dirty="0">
                <a:cs typeface="Source Sans Pro"/>
              </a:rPr>
              <a:t>High Definition Renditions (HD MP4/h264 - Main) – Dimensions: 1280x720; Video Bitrate: 1500 </a:t>
            </a:r>
            <a:r>
              <a:rPr lang="en-US" sz="700" dirty="0" err="1">
                <a:cs typeface="Source Sans Pro"/>
              </a:rPr>
              <a:t>kbit</a:t>
            </a:r>
            <a:r>
              <a:rPr lang="en-US" sz="700" dirty="0">
                <a:cs typeface="Source Sans Pro"/>
              </a:rPr>
              <a:t>/s; Audio Bitrate: 128 </a:t>
            </a:r>
            <a:r>
              <a:rPr lang="en-US" sz="700" dirty="0" err="1">
                <a:cs typeface="Source Sans Pro"/>
              </a:rPr>
              <a:t>kbit</a:t>
            </a:r>
            <a:r>
              <a:rPr lang="en-US" sz="700" dirty="0">
                <a:cs typeface="Source Sans Pro"/>
              </a:rPr>
              <a:t>/s; Frame Rate: Same as source.  If Frame Rate is not specified, it is 25 by default; Video Codec: h264; Profile: Main; Advanced Codec Options: </a:t>
            </a:r>
            <a:r>
              <a:rPr lang="en-US" sz="700" dirty="0" err="1">
                <a:cs typeface="Source Sans Pro"/>
              </a:rPr>
              <a:t>cabac</a:t>
            </a:r>
            <a:r>
              <a:rPr lang="en-US" sz="700" dirty="0">
                <a:cs typeface="Source Sans Pro"/>
              </a:rPr>
              <a:t>=off, ref=2, max-</a:t>
            </a:r>
            <a:r>
              <a:rPr lang="en-US" sz="700" dirty="0" err="1">
                <a:cs typeface="Source Sans Pro"/>
              </a:rPr>
              <a:t>bframe</a:t>
            </a:r>
            <a:r>
              <a:rPr lang="en-US" sz="700" dirty="0">
                <a:cs typeface="Source Sans Pro"/>
              </a:rPr>
              <a:t>=8, level=3.1; Audio Codec: </a:t>
            </a:r>
            <a:r>
              <a:rPr lang="en-US" sz="700" dirty="0" err="1">
                <a:cs typeface="Source Sans Pro"/>
              </a:rPr>
              <a:t>aac</a:t>
            </a:r>
            <a:r>
              <a:rPr lang="en-US" sz="700" dirty="0">
                <a:cs typeface="Source Sans Pro"/>
              </a:rPr>
              <a:t>; 2 Pass Encoding: Yes; Constant Bitrate: No; De–interlacing: Auto; </a:t>
            </a:r>
            <a:r>
              <a:rPr lang="en-US" sz="700" dirty="0" err="1">
                <a:cs typeface="Source Sans Pro"/>
              </a:rPr>
              <a:t>Keyframe</a:t>
            </a:r>
            <a:r>
              <a:rPr lang="en-US" sz="700" dirty="0">
                <a:cs typeface="Source Sans Pro"/>
              </a:rPr>
              <a:t> Period in Frames: ~25</a:t>
            </a:r>
          </a:p>
          <a:p>
            <a:endParaRPr lang="en-US" sz="700" dirty="0">
              <a:cs typeface="Source Sans Pro"/>
            </a:endParaRPr>
          </a:p>
          <a:p>
            <a:r>
              <a:rPr lang="en-US" sz="700" dirty="0">
                <a:cs typeface="Source Sans Pro"/>
              </a:rPr>
              <a:t>Full Definition Renditions (FHD MP4/h264 - Main) – Dimensions: 1920x1080; Video Bitrate: 2000 </a:t>
            </a:r>
            <a:r>
              <a:rPr lang="en-US" sz="700" dirty="0" err="1">
                <a:cs typeface="Source Sans Pro"/>
              </a:rPr>
              <a:t>kbit</a:t>
            </a:r>
            <a:r>
              <a:rPr lang="en-US" sz="700" dirty="0">
                <a:cs typeface="Source Sans Pro"/>
              </a:rPr>
              <a:t>/s; Audio Bitrate: 128 </a:t>
            </a:r>
            <a:r>
              <a:rPr lang="en-US" sz="700" dirty="0" err="1">
                <a:cs typeface="Source Sans Pro"/>
              </a:rPr>
              <a:t>kbit</a:t>
            </a:r>
            <a:r>
              <a:rPr lang="en-US" sz="700" dirty="0">
                <a:cs typeface="Source Sans Pro"/>
              </a:rPr>
              <a:t>/s; Frame Rate: Same as source.  If Frame Rate is not specified, it is 25 by default; Video Codec: h264; Profile: High; Advanced Codec Options: </a:t>
            </a:r>
            <a:r>
              <a:rPr lang="en-US" sz="700" dirty="0" err="1">
                <a:cs typeface="Source Sans Pro"/>
              </a:rPr>
              <a:t>cabac</a:t>
            </a:r>
            <a:r>
              <a:rPr lang="en-US" sz="700" dirty="0">
                <a:cs typeface="Source Sans Pro"/>
              </a:rPr>
              <a:t>=off, ref=2, max-</a:t>
            </a:r>
            <a:r>
              <a:rPr lang="en-US" sz="700" dirty="0" err="1">
                <a:cs typeface="Source Sans Pro"/>
              </a:rPr>
              <a:t>bframe</a:t>
            </a:r>
            <a:r>
              <a:rPr lang="en-US" sz="700" dirty="0">
                <a:cs typeface="Source Sans Pro"/>
              </a:rPr>
              <a:t>=8, level=4.0; Audio Codec: </a:t>
            </a:r>
            <a:r>
              <a:rPr lang="en-US" sz="700" dirty="0" err="1">
                <a:cs typeface="Source Sans Pro"/>
              </a:rPr>
              <a:t>aac</a:t>
            </a:r>
            <a:r>
              <a:rPr lang="en-US" sz="700" dirty="0">
                <a:cs typeface="Source Sans Pro"/>
              </a:rPr>
              <a:t>; 2 Pass Encoding: Yes; Constant Bitrate: No; De–interlacing: Auto; </a:t>
            </a:r>
            <a:r>
              <a:rPr lang="en-US" sz="700" dirty="0" err="1">
                <a:cs typeface="Source Sans Pro"/>
              </a:rPr>
              <a:t>Keyframe</a:t>
            </a:r>
            <a:r>
              <a:rPr lang="en-US" sz="700" dirty="0">
                <a:cs typeface="Source Sans Pro"/>
              </a:rPr>
              <a:t> Period in Frames: ~</a:t>
            </a:r>
            <a:r>
              <a:rPr lang="en-US" sz="700" dirty="0" smtClean="0">
                <a:cs typeface="Source Sans Pro"/>
              </a:rPr>
              <a:t>25</a:t>
            </a:r>
          </a:p>
          <a:p>
            <a:endParaRPr lang="en-US" sz="700" dirty="0">
              <a:cs typeface="Source Sans Pro"/>
            </a:endParaRPr>
          </a:p>
          <a:p>
            <a:r>
              <a:rPr lang="en-US" sz="700" b="1" dirty="0">
                <a:cs typeface="Source Sans Pro"/>
              </a:rPr>
              <a:t>Historical Performance for this Ad Size</a:t>
            </a:r>
            <a:r>
              <a:rPr lang="en-US" sz="700" b="1" dirty="0" smtClean="0">
                <a:cs typeface="Source Sans Pro"/>
              </a:rPr>
              <a:t>: </a:t>
            </a:r>
            <a:r>
              <a:rPr lang="hr-HR" sz="700" b="1" dirty="0"/>
              <a:t>1.88</a:t>
            </a:r>
            <a:r>
              <a:rPr lang="hr-HR" sz="700" b="1" dirty="0" smtClean="0"/>
              <a:t>% CTR Desktop / Tablet  CTR5.08</a:t>
            </a:r>
            <a:r>
              <a:rPr lang="hr-HR" sz="700" b="1" dirty="0"/>
              <a:t>% </a:t>
            </a:r>
            <a:r>
              <a:rPr lang="hr-HR" sz="700" b="1" dirty="0" smtClean="0"/>
              <a:t>/ Mobile CTR 3.53</a:t>
            </a:r>
            <a:r>
              <a:rPr lang="hr-HR" sz="700" b="1" dirty="0"/>
              <a:t>% </a:t>
            </a:r>
            <a:endParaRPr lang="en-US" sz="600" b="1" dirty="0">
              <a:cs typeface="Source Sans Pro"/>
            </a:endParaRPr>
          </a:p>
        </p:txBody>
      </p:sp>
      <p:pic>
        <p:nvPicPr>
          <p:cNvPr id="10" name="Picture 9" descr="Screen Shot 2015-11-12 at 10.17.52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67204" y="819150"/>
            <a:ext cx="3724398" cy="2971800"/>
          </a:xfrm>
          <a:prstGeom prst="rect">
            <a:avLst/>
          </a:prstGeom>
          <a:solidFill>
            <a:srgbClr val="000000"/>
          </a:solidFill>
          <a:effectLst>
            <a:outerShdw blurRad="50800" dist="38100" dir="2700000" algn="tl" rotWithShape="0">
              <a:srgbClr val="000000">
                <a:alpha val="43000"/>
              </a:srgbClr>
            </a:outerShdw>
          </a:effectLst>
        </p:spPr>
      </p:pic>
      <p:sp>
        <p:nvSpPr>
          <p:cNvPr id="12" name="TextBox 11"/>
          <p:cNvSpPr txBox="1"/>
          <p:nvPr/>
        </p:nvSpPr>
        <p:spPr>
          <a:xfrm>
            <a:off x="228600" y="133352"/>
            <a:ext cx="4572000" cy="584775"/>
          </a:xfrm>
          <a:prstGeom prst="rect">
            <a:avLst/>
          </a:prstGeom>
          <a:noFill/>
        </p:spPr>
        <p:txBody>
          <a:bodyPr wrap="square" lIns="91428" tIns="45714" rIns="91428" bIns="45714" rtlCol="0">
            <a:spAutoFit/>
          </a:bodyPr>
          <a:lstStyle/>
          <a:p>
            <a:r>
              <a:rPr lang="en-US" sz="3200" b="1" dirty="0">
                <a:solidFill>
                  <a:schemeClr val="bg1">
                    <a:lumMod val="50000"/>
                  </a:schemeClr>
                </a:solidFill>
                <a:latin typeface="+mj-lt"/>
                <a:ea typeface="Open Sans" pitchFamily="34" charset="0"/>
                <a:cs typeface="Open Sans" pitchFamily="34" charset="0"/>
              </a:rPr>
              <a:t>Video Pre-Roll</a:t>
            </a:r>
          </a:p>
        </p:txBody>
      </p:sp>
      <p:sp>
        <p:nvSpPr>
          <p:cNvPr id="13" name="TextBox 12"/>
          <p:cNvSpPr txBox="1"/>
          <p:nvPr/>
        </p:nvSpPr>
        <p:spPr>
          <a:xfrm>
            <a:off x="228600" y="514350"/>
            <a:ext cx="4267200" cy="461653"/>
          </a:xfrm>
          <a:prstGeom prst="rect">
            <a:avLst/>
          </a:prstGeom>
          <a:noFill/>
        </p:spPr>
        <p:txBody>
          <a:bodyPr wrap="square" lIns="91428" tIns="45714" rIns="91428" bIns="45714" rtlCol="0">
            <a:spAutoFit/>
          </a:bodyPr>
          <a:lstStyle/>
          <a:p>
            <a:r>
              <a:rPr lang="en-US" sz="2400" dirty="0" smtClean="0">
                <a:solidFill>
                  <a:schemeClr val="bg1">
                    <a:lumMod val="65000"/>
                  </a:schemeClr>
                </a:solidFill>
                <a:ea typeface="Open Sans" pitchFamily="34" charset="0"/>
                <a:cs typeface="Open Sans" pitchFamily="34" charset="0"/>
              </a:rPr>
              <a:t>Varies</a:t>
            </a:r>
            <a:endParaRPr lang="en-US" sz="2400" dirty="0">
              <a:solidFill>
                <a:schemeClr val="bg1">
                  <a:lumMod val="65000"/>
                </a:schemeClr>
              </a:solidFill>
              <a:ea typeface="Open Sans" pitchFamily="34" charset="0"/>
              <a:cs typeface="Open Sans" pitchFamily="34" charset="0"/>
            </a:endParaRPr>
          </a:p>
        </p:txBody>
      </p:sp>
      <p:sp>
        <p:nvSpPr>
          <p:cNvPr id="6" name="Rectangle 5"/>
          <p:cNvSpPr/>
          <p:nvPr/>
        </p:nvSpPr>
        <p:spPr>
          <a:xfrm>
            <a:off x="6781800" y="4019550"/>
            <a:ext cx="1216724" cy="276999"/>
          </a:xfrm>
          <a:prstGeom prst="rect">
            <a:avLst/>
          </a:prstGeom>
        </p:spPr>
        <p:txBody>
          <a:bodyPr wrap="none">
            <a:spAutoFit/>
          </a:bodyPr>
          <a:lstStyle/>
          <a:p>
            <a:r>
              <a:rPr lang="en-US" sz="1200" u="sng" dirty="0">
                <a:hlinkClick r:id="rId3"/>
              </a:rPr>
              <a:t>Video Pre-Roll</a:t>
            </a:r>
            <a:r>
              <a:rPr lang="en-US" sz="1200" dirty="0"/>
              <a:t> </a:t>
            </a:r>
          </a:p>
        </p:txBody>
      </p:sp>
      <p:sp>
        <p:nvSpPr>
          <p:cNvPr id="7" name="TextBox 6"/>
          <p:cNvSpPr txBox="1"/>
          <p:nvPr/>
        </p:nvSpPr>
        <p:spPr>
          <a:xfrm>
            <a:off x="5715000" y="4019550"/>
            <a:ext cx="1198691" cy="276999"/>
          </a:xfrm>
          <a:prstGeom prst="rect">
            <a:avLst/>
          </a:prstGeom>
          <a:noFill/>
        </p:spPr>
        <p:txBody>
          <a:bodyPr wrap="none" rtlCol="0">
            <a:spAutoFit/>
          </a:bodyPr>
          <a:lstStyle/>
          <a:p>
            <a:r>
              <a:rPr lang="en-US" sz="1200" dirty="0" smtClean="0"/>
              <a:t>Live Example:</a:t>
            </a:r>
            <a:endParaRPr lang="en-US" sz="1200" dirty="0"/>
          </a:p>
        </p:txBody>
      </p:sp>
    </p:spTree>
    <p:extLst>
      <p:ext uri="{BB962C8B-B14F-4D97-AF65-F5344CB8AC3E}">
        <p14:creationId xmlns:p14="http://schemas.microsoft.com/office/powerpoint/2010/main" val="3973882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25</a:t>
            </a:fld>
            <a:endParaRPr lang="en-US">
              <a:solidFill>
                <a:prstClr val="black">
                  <a:lumMod val="85000"/>
                  <a:lumOff val="15000"/>
                </a:prstClr>
              </a:solidFill>
            </a:endParaRPr>
          </a:p>
        </p:txBody>
      </p:sp>
      <p:sp>
        <p:nvSpPr>
          <p:cNvPr id="5" name="Rectangle 4"/>
          <p:cNvSpPr/>
          <p:nvPr/>
        </p:nvSpPr>
        <p:spPr>
          <a:xfrm>
            <a:off x="228600" y="4171950"/>
            <a:ext cx="1579679" cy="584776"/>
          </a:xfrm>
          <a:prstGeom prst="rect">
            <a:avLst/>
          </a:prstGeom>
          <a:noFill/>
        </p:spPr>
        <p:txBody>
          <a:bodyPr wrap="none" lIns="91440" tIns="45720" rIns="91440" bIns="45720">
            <a:spAutoFit/>
          </a:bodyPr>
          <a:lstStyle/>
          <a:p>
            <a:pPr algn="ctr"/>
            <a:r>
              <a:rPr lang="en-US" sz="3200" b="1" cap="none" spc="0"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NATIVE</a:t>
            </a:r>
            <a:endParaRPr lang="en-US" sz="3200" b="1" cap="none" spc="0" dirty="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endParaRPr>
          </a:p>
        </p:txBody>
      </p:sp>
    </p:spTree>
    <p:extLst>
      <p:ext uri="{BB962C8B-B14F-4D97-AF65-F5344CB8AC3E}">
        <p14:creationId xmlns:p14="http://schemas.microsoft.com/office/powerpoint/2010/main" val="8738142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924800" y="-5894"/>
            <a:ext cx="1219200" cy="533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grpSp>
        <p:nvGrpSpPr>
          <p:cNvPr id="5" name="Group 4"/>
          <p:cNvGrpSpPr/>
          <p:nvPr/>
        </p:nvGrpSpPr>
        <p:grpSpPr>
          <a:xfrm>
            <a:off x="1828800" y="756106"/>
            <a:ext cx="5562600" cy="1780032"/>
            <a:chOff x="457200" y="514350"/>
            <a:chExt cx="8134350" cy="2602992"/>
          </a:xfrm>
        </p:grpSpPr>
        <p:pic>
          <p:nvPicPr>
            <p:cNvPr id="6" name="Picture 5" descr="static1.squarespac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514350"/>
              <a:ext cx="8134350" cy="2602992"/>
            </a:xfrm>
            <a:prstGeom prst="rect">
              <a:avLst/>
            </a:prstGeom>
          </p:spPr>
        </p:pic>
        <p:pic>
          <p:nvPicPr>
            <p:cNvPr id="10" name="Picture 9" descr="Native Advertising-HP Feature Unit-Mobile.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21814" y="1504950"/>
              <a:ext cx="935786" cy="1600200"/>
            </a:xfrm>
            <a:prstGeom prst="rect">
              <a:avLst/>
            </a:prstGeom>
          </p:spPr>
        </p:pic>
        <p:pic>
          <p:nvPicPr>
            <p:cNvPr id="11" name="Picture 10" descr="Native Advertising-HP Feature Unit-Desktop.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8600" y="742950"/>
              <a:ext cx="4191000" cy="2362200"/>
            </a:xfrm>
            <a:prstGeom prst="rect">
              <a:avLst/>
            </a:prstGeom>
          </p:spPr>
        </p:pic>
        <p:pic>
          <p:nvPicPr>
            <p:cNvPr id="12" name="Picture 11" descr="Under Armour EComm Widget Tablet.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000" y="971550"/>
              <a:ext cx="1600200" cy="2133600"/>
            </a:xfrm>
            <a:prstGeom prst="rect">
              <a:avLst/>
            </a:prstGeom>
            <a:ln>
              <a:solidFill>
                <a:schemeClr val="tx1"/>
              </a:solidFill>
            </a:ln>
          </p:spPr>
        </p:pic>
      </p:grpSp>
      <p:sp>
        <p:nvSpPr>
          <p:cNvPr id="2" name="Rectangle 1"/>
          <p:cNvSpPr/>
          <p:nvPr/>
        </p:nvSpPr>
        <p:spPr>
          <a:xfrm>
            <a:off x="1828800" y="2737306"/>
            <a:ext cx="5562600" cy="923330"/>
          </a:xfrm>
          <a:prstGeom prst="rect">
            <a:avLst/>
          </a:prstGeom>
        </p:spPr>
        <p:txBody>
          <a:bodyPr wrap="square">
            <a:spAutoFit/>
          </a:bodyPr>
          <a:lstStyle/>
          <a:p>
            <a:pPr algn="ctr"/>
            <a:r>
              <a:rPr lang="en-US" dirty="0">
                <a:latin typeface="Century Gothic"/>
                <a:cs typeface="Century Gothic"/>
              </a:rPr>
              <a:t>OSG strives to develop custom, native content that benefits both the reader and our clients – informative, engaging and entertaining.</a:t>
            </a:r>
          </a:p>
        </p:txBody>
      </p:sp>
      <p:sp>
        <p:nvSpPr>
          <p:cNvPr id="13" name="Rectangle 12"/>
          <p:cNvSpPr/>
          <p:nvPr/>
        </p:nvSpPr>
        <p:spPr>
          <a:xfrm>
            <a:off x="381000" y="3764399"/>
            <a:ext cx="3886200" cy="1169551"/>
          </a:xfrm>
          <a:prstGeom prst="rect">
            <a:avLst/>
          </a:prstGeom>
        </p:spPr>
        <p:txBody>
          <a:bodyPr wrap="square">
            <a:spAutoFit/>
          </a:bodyPr>
          <a:lstStyle/>
          <a:p>
            <a:pPr algn="ctr"/>
            <a:r>
              <a:rPr lang="en-US" sz="1400" b="1" dirty="0" smtClean="0">
                <a:latin typeface="Century Gothic"/>
                <a:cs typeface="Century Gothic"/>
              </a:rPr>
              <a:t>FORM</a:t>
            </a:r>
          </a:p>
          <a:p>
            <a:pPr algn="ctr"/>
            <a:r>
              <a:rPr lang="en-US" sz="1400" dirty="0" smtClean="0">
                <a:latin typeface="Century Gothic"/>
                <a:cs typeface="Century Gothic"/>
              </a:rPr>
              <a:t>Native ads match the visual design of the experience they live within (on any device), and look and feel like natural content.</a:t>
            </a:r>
            <a:endParaRPr lang="en-US" sz="1400" dirty="0">
              <a:latin typeface="Century Gothic"/>
              <a:cs typeface="Century Gothic"/>
            </a:endParaRPr>
          </a:p>
        </p:txBody>
      </p:sp>
      <p:sp>
        <p:nvSpPr>
          <p:cNvPr id="14" name="Rectangle 13"/>
          <p:cNvSpPr/>
          <p:nvPr/>
        </p:nvSpPr>
        <p:spPr>
          <a:xfrm>
            <a:off x="5029200" y="3764399"/>
            <a:ext cx="3886200" cy="954107"/>
          </a:xfrm>
          <a:prstGeom prst="rect">
            <a:avLst/>
          </a:prstGeom>
        </p:spPr>
        <p:txBody>
          <a:bodyPr wrap="square">
            <a:spAutoFit/>
          </a:bodyPr>
          <a:lstStyle/>
          <a:p>
            <a:pPr algn="ctr"/>
            <a:r>
              <a:rPr lang="en-US" sz="1400" b="1" dirty="0">
                <a:latin typeface="Century Gothic"/>
                <a:cs typeface="Century Gothic"/>
              </a:rPr>
              <a:t>FUNCTION</a:t>
            </a:r>
          </a:p>
          <a:p>
            <a:pPr algn="ctr"/>
            <a:r>
              <a:rPr lang="en-US" sz="1400" dirty="0">
                <a:latin typeface="Century Gothic"/>
                <a:cs typeface="Century Gothic"/>
              </a:rPr>
              <a:t>Native ads must behave consistently with the native user experience, and function just like natural content.</a:t>
            </a:r>
          </a:p>
        </p:txBody>
      </p:sp>
      <p:sp>
        <p:nvSpPr>
          <p:cNvPr id="15" name="Plus 14"/>
          <p:cNvSpPr/>
          <p:nvPr/>
        </p:nvSpPr>
        <p:spPr bwMode="auto">
          <a:xfrm>
            <a:off x="4267200" y="3727906"/>
            <a:ext cx="914400" cy="914400"/>
          </a:xfrm>
          <a:prstGeom prst="mathPlus">
            <a:avLst/>
          </a:prstGeom>
          <a:solidFill>
            <a:schemeClr val="bg1">
              <a:lumMod val="75000"/>
            </a:schemeClr>
          </a:solidFill>
          <a:ln w="9525">
            <a:noFill/>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6" name="TextBox 3"/>
          <p:cNvSpPr txBox="1">
            <a:spLocks noChangeArrowheads="1"/>
          </p:cNvSpPr>
          <p:nvPr/>
        </p:nvSpPr>
        <p:spPr bwMode="auto">
          <a:xfrm>
            <a:off x="228600" y="140391"/>
            <a:ext cx="34671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3200">
                <a:solidFill>
                  <a:schemeClr val="bg1">
                    <a:lumMod val="50000"/>
                  </a:schemeClr>
                </a:solidFill>
                <a:latin typeface="Source Sans Pro Light" pitchFamily="34" charset="0"/>
                <a:ea typeface="Open Sans" pitchFamily="34" charset="0"/>
                <a:cs typeface="Open Sans" pitchFamily="34" charset="0"/>
              </a:defRPr>
            </a:lvl1pPr>
            <a:lvl2pPr>
              <a:defRPr sz="2800">
                <a:latin typeface="Calibri" charset="0"/>
                <a:ea typeface="ＭＳ Ｐゴシック" charset="0"/>
              </a:defRPr>
            </a:lvl2pPr>
            <a:lvl3pPr>
              <a:defRPr sz="2400">
                <a:latin typeface="Calibri" charset="0"/>
                <a:ea typeface="ＭＳ Ｐゴシック" charset="0"/>
              </a:defRPr>
            </a:lvl3pPr>
            <a:lvl4pPr>
              <a:defRPr sz="2000">
                <a:latin typeface="Calibri" charset="0"/>
                <a:ea typeface="ＭＳ Ｐゴシック" charset="0"/>
              </a:defRPr>
            </a:lvl4pPr>
            <a:lvl5pPr>
              <a:defRPr sz="2000">
                <a:latin typeface="Calibri" charset="0"/>
                <a:ea typeface="ＭＳ Ｐゴシック" charset="0"/>
              </a:defRPr>
            </a:lvl5pPr>
            <a:lvl6pPr eaLnBrk="0" fontAlgn="base" hangingPunct="0">
              <a:spcAft>
                <a:spcPct val="0"/>
              </a:spcAft>
              <a:buFont typeface="Arial" charset="0"/>
              <a:buChar char="»"/>
              <a:defRPr sz="2000">
                <a:latin typeface="Calibri" charset="0"/>
                <a:ea typeface="ＭＳ Ｐゴシック" charset="0"/>
              </a:defRPr>
            </a:lvl6pPr>
            <a:lvl7pPr eaLnBrk="0" fontAlgn="base" hangingPunct="0">
              <a:spcAft>
                <a:spcPct val="0"/>
              </a:spcAft>
              <a:buFont typeface="Arial" charset="0"/>
              <a:buChar char="»"/>
              <a:defRPr sz="2000">
                <a:latin typeface="Calibri" charset="0"/>
                <a:ea typeface="ＭＳ Ｐゴシック" charset="0"/>
              </a:defRPr>
            </a:lvl7pPr>
            <a:lvl8pPr eaLnBrk="0" fontAlgn="base" hangingPunct="0">
              <a:spcAft>
                <a:spcPct val="0"/>
              </a:spcAft>
              <a:buFont typeface="Arial" charset="0"/>
              <a:buChar char="»"/>
              <a:defRPr sz="2000">
                <a:latin typeface="Calibri" charset="0"/>
                <a:ea typeface="ＭＳ Ｐゴシック" charset="0"/>
              </a:defRPr>
            </a:lvl8pPr>
            <a:lvl9pPr eaLnBrk="0" fontAlgn="base" hangingPunct="0">
              <a:spcAft>
                <a:spcPct val="0"/>
              </a:spcAft>
              <a:buFont typeface="Arial" charset="0"/>
              <a:buChar char="»"/>
              <a:defRPr sz="2000">
                <a:latin typeface="Calibri" charset="0"/>
                <a:ea typeface="ＭＳ Ｐゴシック" charset="0"/>
              </a:defRPr>
            </a:lvl9pPr>
          </a:lstStyle>
          <a:p>
            <a:r>
              <a:rPr lang="en-US" b="1" dirty="0" smtClean="0">
                <a:latin typeface="Century Gothic"/>
                <a:cs typeface="Century Gothic"/>
              </a:rPr>
              <a:t>Native </a:t>
            </a:r>
            <a:endParaRPr lang="en-US" b="1" dirty="0">
              <a:latin typeface="Century Gothic"/>
              <a:cs typeface="Century Gothic"/>
            </a:endParaRPr>
          </a:p>
        </p:txBody>
      </p:sp>
    </p:spTree>
    <p:extLst>
      <p:ext uri="{BB962C8B-B14F-4D97-AF65-F5344CB8AC3E}">
        <p14:creationId xmlns:p14="http://schemas.microsoft.com/office/powerpoint/2010/main" val="2396755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72800"/>
            <a:ext cx="4572000" cy="2631489"/>
          </a:xfrm>
          <a:prstGeom prst="rect">
            <a:avLst/>
          </a:prstGeom>
        </p:spPr>
        <p:txBody>
          <a:bodyPr>
            <a:spAutoFit/>
          </a:bodyPr>
          <a:lstStyle/>
          <a:p>
            <a:r>
              <a:rPr lang="ms-MY" sz="1100" b="1" dirty="0">
                <a:latin typeface="Century Gothic"/>
                <a:cs typeface="Century Gothic"/>
              </a:rPr>
              <a:t>In-stream Single Story Unit – </a:t>
            </a:r>
            <a:r>
              <a:rPr lang="ms-MY" sz="1100" dirty="0">
                <a:latin typeface="Century Gothic"/>
                <a:cs typeface="Century Gothic"/>
              </a:rPr>
              <a:t>This ad unit includes the feature image of the content, a subject line and the sponsor’s logo</a:t>
            </a:r>
            <a:r>
              <a:rPr lang="ms-MY" sz="1100" dirty="0" smtClean="0">
                <a:latin typeface="Century Gothic"/>
                <a:cs typeface="Century Gothic"/>
              </a:rPr>
              <a:t>.</a:t>
            </a:r>
          </a:p>
          <a:p>
            <a:endParaRPr lang="ms-MY" sz="1100" b="1" dirty="0">
              <a:latin typeface="Century Gothic"/>
              <a:cs typeface="Century Gothic"/>
            </a:endParaRPr>
          </a:p>
          <a:p>
            <a:endParaRPr lang="ms-MY" sz="1100" b="1" dirty="0" smtClean="0">
              <a:latin typeface="Century Gothic"/>
              <a:cs typeface="Century Gothic"/>
            </a:endParaRPr>
          </a:p>
          <a:p>
            <a:endParaRPr lang="ms-MY" sz="1100" b="1" dirty="0">
              <a:latin typeface="Century Gothic"/>
              <a:cs typeface="Century Gothic"/>
            </a:endParaRPr>
          </a:p>
          <a:p>
            <a:endParaRPr lang="ms-MY" sz="1100" b="1" dirty="0" smtClean="0">
              <a:latin typeface="Century Gothic"/>
              <a:cs typeface="Century Gothic"/>
            </a:endParaRPr>
          </a:p>
          <a:p>
            <a:endParaRPr lang="ms-MY" sz="1100" b="1" dirty="0">
              <a:latin typeface="Century Gothic"/>
              <a:cs typeface="Century Gothic"/>
            </a:endParaRPr>
          </a:p>
          <a:p>
            <a:endParaRPr lang="ms-MY" sz="1100" b="1" dirty="0" smtClean="0">
              <a:latin typeface="Century Gothic"/>
              <a:cs typeface="Century Gothic"/>
            </a:endParaRPr>
          </a:p>
          <a:p>
            <a:endParaRPr lang="ms-MY" sz="1100" b="1" dirty="0">
              <a:latin typeface="Century Gothic"/>
              <a:cs typeface="Century Gothic"/>
            </a:endParaRPr>
          </a:p>
          <a:p>
            <a:endParaRPr lang="ms-MY" sz="1100" b="1" dirty="0">
              <a:latin typeface="Century Gothic"/>
              <a:cs typeface="Century Gothic"/>
            </a:endParaRPr>
          </a:p>
          <a:p>
            <a:r>
              <a:rPr lang="en-US" sz="1100" b="1" dirty="0">
                <a:latin typeface="Century Gothic"/>
                <a:cs typeface="Century Gothic"/>
              </a:rPr>
              <a:t>I</a:t>
            </a:r>
            <a:r>
              <a:rPr lang="ms-MY" sz="1100" b="1" dirty="0">
                <a:latin typeface="Century Gothic"/>
                <a:cs typeface="Century Gothic"/>
              </a:rPr>
              <a:t>n-stream Collection Unit – </a:t>
            </a:r>
            <a:r>
              <a:rPr lang="ms-MY" sz="1100" dirty="0">
                <a:latin typeface="Century Gothic"/>
                <a:cs typeface="Century Gothic"/>
              </a:rPr>
              <a:t>This ad unit is an aggregate of multiple stories within an advertisers native program.  This unit will include a feature image, sponsor logo, the subject line of the highlighted piece of content, and  the subject line for all other content developed in the plan.</a:t>
            </a:r>
          </a:p>
        </p:txBody>
      </p:sp>
      <p:sp>
        <p:nvSpPr>
          <p:cNvPr id="7" name="TextBox 3"/>
          <p:cNvSpPr txBox="1">
            <a:spLocks noChangeArrowheads="1"/>
          </p:cNvSpPr>
          <p:nvPr/>
        </p:nvSpPr>
        <p:spPr bwMode="auto">
          <a:xfrm>
            <a:off x="228600" y="140391"/>
            <a:ext cx="34671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3200">
                <a:solidFill>
                  <a:schemeClr val="bg1">
                    <a:lumMod val="50000"/>
                  </a:schemeClr>
                </a:solidFill>
                <a:latin typeface="Source Sans Pro Light" pitchFamily="34" charset="0"/>
                <a:ea typeface="Open Sans" pitchFamily="34" charset="0"/>
                <a:cs typeface="Open Sans" pitchFamily="34" charset="0"/>
              </a:defRPr>
            </a:lvl1pPr>
            <a:lvl2pPr>
              <a:defRPr sz="2800">
                <a:latin typeface="Calibri" charset="0"/>
                <a:ea typeface="ＭＳ Ｐゴシック" charset="0"/>
              </a:defRPr>
            </a:lvl2pPr>
            <a:lvl3pPr>
              <a:defRPr sz="2400">
                <a:latin typeface="Calibri" charset="0"/>
                <a:ea typeface="ＭＳ Ｐゴシック" charset="0"/>
              </a:defRPr>
            </a:lvl3pPr>
            <a:lvl4pPr>
              <a:defRPr sz="2000">
                <a:latin typeface="Calibri" charset="0"/>
                <a:ea typeface="ＭＳ Ｐゴシック" charset="0"/>
              </a:defRPr>
            </a:lvl4pPr>
            <a:lvl5pPr>
              <a:defRPr sz="2000">
                <a:latin typeface="Calibri" charset="0"/>
                <a:ea typeface="ＭＳ Ｐゴシック" charset="0"/>
              </a:defRPr>
            </a:lvl5pPr>
            <a:lvl6pPr eaLnBrk="0" fontAlgn="base" hangingPunct="0">
              <a:spcAft>
                <a:spcPct val="0"/>
              </a:spcAft>
              <a:buFont typeface="Arial" charset="0"/>
              <a:buChar char="»"/>
              <a:defRPr sz="2000">
                <a:latin typeface="Calibri" charset="0"/>
                <a:ea typeface="ＭＳ Ｐゴシック" charset="0"/>
              </a:defRPr>
            </a:lvl6pPr>
            <a:lvl7pPr eaLnBrk="0" fontAlgn="base" hangingPunct="0">
              <a:spcAft>
                <a:spcPct val="0"/>
              </a:spcAft>
              <a:buFont typeface="Arial" charset="0"/>
              <a:buChar char="»"/>
              <a:defRPr sz="2000">
                <a:latin typeface="Calibri" charset="0"/>
                <a:ea typeface="ＭＳ Ｐゴシック" charset="0"/>
              </a:defRPr>
            </a:lvl7pPr>
            <a:lvl8pPr eaLnBrk="0" fontAlgn="base" hangingPunct="0">
              <a:spcAft>
                <a:spcPct val="0"/>
              </a:spcAft>
              <a:buFont typeface="Arial" charset="0"/>
              <a:buChar char="»"/>
              <a:defRPr sz="2000">
                <a:latin typeface="Calibri" charset="0"/>
                <a:ea typeface="ＭＳ Ｐゴシック" charset="0"/>
              </a:defRPr>
            </a:lvl8pPr>
            <a:lvl9pPr eaLnBrk="0" fontAlgn="base" hangingPunct="0">
              <a:spcAft>
                <a:spcPct val="0"/>
              </a:spcAft>
              <a:buFont typeface="Arial" charset="0"/>
              <a:buChar char="»"/>
              <a:defRPr sz="2000">
                <a:latin typeface="Calibri" charset="0"/>
                <a:ea typeface="ＭＳ Ｐゴシック" charset="0"/>
              </a:defRPr>
            </a:lvl9pPr>
          </a:lstStyle>
          <a:p>
            <a:r>
              <a:rPr lang="en-US" b="1" dirty="0" smtClean="0">
                <a:latin typeface="Century Gothic"/>
                <a:cs typeface="Century Gothic"/>
              </a:rPr>
              <a:t>Native Ad Units </a:t>
            </a:r>
            <a:endParaRPr lang="en-US" b="1" dirty="0">
              <a:latin typeface="Century Gothic"/>
              <a:cs typeface="Century Gothic"/>
            </a:endParaRPr>
          </a:p>
        </p:txBody>
      </p:sp>
      <p:pic>
        <p:nvPicPr>
          <p:cNvPr id="9" name="Picture 8" descr="Screen Shot 2016-02-14 at 6.45.06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971550"/>
            <a:ext cx="4038600" cy="1190869"/>
          </a:xfrm>
          <a:prstGeom prst="rect">
            <a:avLst/>
          </a:prstGeom>
          <a:solidFill>
            <a:srgbClr val="000000"/>
          </a:solidFill>
          <a:effectLst>
            <a:outerShdw blurRad="50800" dist="38100" dir="2700000" algn="tl" rotWithShape="0">
              <a:srgbClr val="000000">
                <a:alpha val="43000"/>
              </a:srgbClr>
            </a:outerShdw>
          </a:effectLst>
        </p:spPr>
      </p:pic>
      <p:pic>
        <p:nvPicPr>
          <p:cNvPr id="10" name="Picture 9" descr="Native Advertising-HP Collection Unit - Desktop.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76800" y="2571750"/>
            <a:ext cx="4155853" cy="1600200"/>
          </a:xfrm>
          <a:prstGeom prst="rect">
            <a:avLst/>
          </a:prstGeom>
          <a:effectLst>
            <a:outerShdw blurRad="50800" dist="38100" dir="2700000" algn="tl" rotWithShape="0">
              <a:srgbClr val="000000">
                <a:alpha val="43000"/>
              </a:srgbClr>
            </a:outerShdw>
          </a:effectLst>
        </p:spPr>
      </p:pic>
      <p:sp>
        <p:nvSpPr>
          <p:cNvPr id="2" name="Rectangle 1"/>
          <p:cNvSpPr/>
          <p:nvPr/>
        </p:nvSpPr>
        <p:spPr>
          <a:xfrm>
            <a:off x="5334000" y="2800350"/>
            <a:ext cx="2133600" cy="12192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800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0" y="133350"/>
            <a:ext cx="4821127" cy="584763"/>
          </a:xfrm>
          <a:prstGeom prst="rect">
            <a:avLst/>
          </a:prstGeom>
          <a:noFill/>
        </p:spPr>
        <p:txBody>
          <a:bodyPr wrap="none" lIns="91428" tIns="45714" rIns="91428" bIns="45714" rtlCol="0">
            <a:spAutoFit/>
          </a:bodyPr>
          <a:lstStyle/>
          <a:p>
            <a:r>
              <a:rPr lang="en-US" sz="3200" b="1" dirty="0" smtClean="0">
                <a:solidFill>
                  <a:prstClr val="white">
                    <a:lumMod val="50000"/>
                  </a:prstClr>
                </a:solidFill>
                <a:latin typeface="+mj-lt"/>
                <a:ea typeface="Open Sans" pitchFamily="34" charset="0"/>
                <a:cs typeface="Open Sans" pitchFamily="34" charset="0"/>
              </a:rPr>
              <a:t>Native Ads and Articles</a:t>
            </a:r>
            <a:r>
              <a:rPr lang="en-US" sz="3200" dirty="0" smtClean="0">
                <a:solidFill>
                  <a:prstClr val="white">
                    <a:lumMod val="50000"/>
                  </a:prstClr>
                </a:solidFill>
                <a:latin typeface="Source Sans Pro Light" pitchFamily="34" charset="0"/>
                <a:ea typeface="Open Sans" pitchFamily="34" charset="0"/>
                <a:cs typeface="Open Sans" pitchFamily="34" charset="0"/>
              </a:rPr>
              <a:t> </a:t>
            </a:r>
            <a:endParaRPr lang="en-US" sz="3200" dirty="0">
              <a:solidFill>
                <a:prstClr val="white">
                  <a:lumMod val="50000"/>
                </a:prstClr>
              </a:solidFill>
              <a:latin typeface="Source Sans Pro Light" pitchFamily="34" charset="0"/>
              <a:ea typeface="Open Sans" pitchFamily="34" charset="0"/>
              <a:cs typeface="Open Sans" pitchFamily="34" charset="0"/>
            </a:endParaRPr>
          </a:p>
        </p:txBody>
      </p:sp>
      <p:sp>
        <p:nvSpPr>
          <p:cNvPr id="13" name="TextBox 12"/>
          <p:cNvSpPr txBox="1"/>
          <p:nvPr/>
        </p:nvSpPr>
        <p:spPr>
          <a:xfrm>
            <a:off x="152400" y="509897"/>
            <a:ext cx="4267200" cy="461653"/>
          </a:xfrm>
          <a:prstGeom prst="rect">
            <a:avLst/>
          </a:prstGeom>
          <a:noFill/>
        </p:spPr>
        <p:txBody>
          <a:bodyPr wrap="square" lIns="91428" tIns="45714" rIns="91428" bIns="45714" rtlCol="0">
            <a:spAutoFit/>
          </a:bodyPr>
          <a:lstStyle/>
          <a:p>
            <a:r>
              <a:rPr lang="en-US" sz="2400" dirty="0" smtClean="0">
                <a:solidFill>
                  <a:schemeClr val="bg1">
                    <a:lumMod val="65000"/>
                  </a:schemeClr>
                </a:solidFill>
                <a:ea typeface="Open Sans" pitchFamily="34" charset="0"/>
                <a:cs typeface="Open Sans" pitchFamily="34" charset="0"/>
              </a:rPr>
              <a:t>Example</a:t>
            </a:r>
            <a:endParaRPr lang="en-US" sz="2400" dirty="0">
              <a:solidFill>
                <a:schemeClr val="bg1">
                  <a:lumMod val="65000"/>
                </a:schemeClr>
              </a:solidFill>
              <a:ea typeface="Open Sans" pitchFamily="34" charset="0"/>
              <a:cs typeface="Open Sans" pitchFamily="34" charset="0"/>
            </a:endParaRPr>
          </a:p>
        </p:txBody>
      </p:sp>
      <p:pic>
        <p:nvPicPr>
          <p:cNvPr id="6" name="Picture 5" descr="Screen Shot 2016-02-14 at 6.46.18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81600" y="514350"/>
            <a:ext cx="3352800" cy="3848160"/>
          </a:xfrm>
          <a:prstGeom prst="rect">
            <a:avLst/>
          </a:prstGeom>
          <a:ln>
            <a:solidFill>
              <a:schemeClr val="bg1">
                <a:lumMod val="75000"/>
              </a:schemeClr>
            </a:solidFill>
          </a:ln>
          <a:effectLst>
            <a:outerShdw blurRad="50800" dist="38100" dir="2700000" algn="tl" rotWithShape="0">
              <a:srgbClr val="000000">
                <a:alpha val="43000"/>
              </a:srgbClr>
            </a:outerShdw>
          </a:effectLst>
        </p:spPr>
      </p:pic>
      <p:pic>
        <p:nvPicPr>
          <p:cNvPr id="18" name="Picture 17" descr="Screen Shot 2016-02-14 at 6.44.43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 y="1123950"/>
            <a:ext cx="3938358" cy="3867150"/>
          </a:xfrm>
          <a:prstGeom prst="rect">
            <a:avLst/>
          </a:prstGeom>
          <a:ln>
            <a:solidFill>
              <a:schemeClr val="bg1">
                <a:lumMod val="75000"/>
              </a:schemeClr>
            </a:solidFill>
          </a:ln>
          <a:effectLst>
            <a:outerShdw blurRad="50800" dist="38100" dir="2700000" algn="tl" rotWithShape="0">
              <a:srgbClr val="000000">
                <a:alpha val="43000"/>
              </a:srgbClr>
            </a:outerShdw>
          </a:effectLst>
        </p:spPr>
      </p:pic>
      <p:sp>
        <p:nvSpPr>
          <p:cNvPr id="19" name="Right Arrow 18"/>
          <p:cNvSpPr/>
          <p:nvPr/>
        </p:nvSpPr>
        <p:spPr bwMode="auto">
          <a:xfrm>
            <a:off x="2895600" y="3867150"/>
            <a:ext cx="2438400" cy="152400"/>
          </a:xfrm>
          <a:prstGeom prst="rightArrow">
            <a:avLst/>
          </a:prstGeom>
          <a:solidFill>
            <a:srgbClr val="FF0000"/>
          </a:solidFill>
          <a:ln w="9525">
            <a:noFill/>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Tree>
    <p:extLst>
      <p:ext uri="{BB962C8B-B14F-4D97-AF65-F5344CB8AC3E}">
        <p14:creationId xmlns:p14="http://schemas.microsoft.com/office/powerpoint/2010/main" val="411790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228600" y="971550"/>
            <a:ext cx="3886200" cy="3185475"/>
          </a:xfrm>
          <a:prstGeom prst="rect">
            <a:avLst/>
          </a:prstGeom>
        </p:spPr>
        <p:txBody>
          <a:bodyPr wrap="square" lIns="91428" tIns="45714" rIns="91428" bIns="45714" numCol="1" spcCol="274283">
            <a:spAutoFit/>
          </a:bodyPr>
          <a:lstStyle/>
          <a:p>
            <a:pPr lvl="0"/>
            <a:r>
              <a:rPr lang="en-US" sz="1100" dirty="0" smtClean="0">
                <a:solidFill>
                  <a:prstClr val="black"/>
                </a:solidFill>
                <a:cs typeface="Source Sans Pro Light"/>
              </a:rPr>
              <a:t>Custom </a:t>
            </a:r>
            <a:r>
              <a:rPr lang="en-US" sz="1100" dirty="0">
                <a:solidFill>
                  <a:prstClr val="black"/>
                </a:solidFill>
                <a:cs typeface="Source Sans Pro Light"/>
              </a:rPr>
              <a:t>Articles are an editorial piece(s) written by the OSG staff that integrates an advertiser via text, video, photo(s) or links. The content is reviewed and approved by client prior to </a:t>
            </a:r>
            <a:r>
              <a:rPr lang="en-US" sz="1100" dirty="0" smtClean="0">
                <a:solidFill>
                  <a:prstClr val="black"/>
                </a:solidFill>
                <a:cs typeface="Source Sans Pro Light"/>
              </a:rPr>
              <a:t>publishing.</a:t>
            </a:r>
          </a:p>
          <a:p>
            <a:pPr lvl="0"/>
            <a:endParaRPr lang="en-US" sz="1100" dirty="0">
              <a:solidFill>
                <a:prstClr val="black"/>
              </a:solidFill>
              <a:cs typeface="Source Sans Pro Light"/>
            </a:endParaRPr>
          </a:p>
          <a:p>
            <a:r>
              <a:rPr lang="en-US" sz="1100" b="1" dirty="0">
                <a:solidFill>
                  <a:schemeClr val="tx1">
                    <a:lumMod val="85000"/>
                    <a:lumOff val="15000"/>
                  </a:schemeClr>
                </a:solidFill>
                <a:cs typeface="Century Gothic"/>
              </a:rPr>
              <a:t>Options:</a:t>
            </a:r>
          </a:p>
          <a:p>
            <a:endParaRPr lang="en-US" sz="1100" b="1" dirty="0">
              <a:solidFill>
                <a:schemeClr val="tx1">
                  <a:lumMod val="85000"/>
                  <a:lumOff val="15000"/>
                </a:schemeClr>
              </a:solidFill>
              <a:cs typeface="Century Gothic"/>
            </a:endParaRPr>
          </a:p>
          <a:p>
            <a:r>
              <a:rPr lang="en-US" sz="1100" b="1" dirty="0">
                <a:solidFill>
                  <a:schemeClr val="tx1">
                    <a:lumMod val="85000"/>
                    <a:lumOff val="15000"/>
                  </a:schemeClr>
                </a:solidFill>
                <a:cs typeface="Century Gothic"/>
              </a:rPr>
              <a:t>Product Review - </a:t>
            </a:r>
            <a:r>
              <a:rPr lang="en-US" sz="1100" dirty="0">
                <a:solidFill>
                  <a:schemeClr val="tx1">
                    <a:lumMod val="85000"/>
                    <a:lumOff val="15000"/>
                  </a:schemeClr>
                </a:solidFill>
                <a:cs typeface="Century Gothic"/>
              </a:rPr>
              <a:t>Client must be willing to send a sample for review. If the item is not easily shippable or is a high-value item, this must be discussed with the editorial staff before the plan is finalized.</a:t>
            </a:r>
          </a:p>
          <a:p>
            <a:endParaRPr lang="en-US" sz="1100" b="1" dirty="0">
              <a:solidFill>
                <a:schemeClr val="tx1">
                  <a:lumMod val="85000"/>
                  <a:lumOff val="15000"/>
                </a:schemeClr>
              </a:solidFill>
              <a:cs typeface="Century Gothic"/>
            </a:endParaRPr>
          </a:p>
          <a:p>
            <a:r>
              <a:rPr lang="en-US" sz="1100" b="1" dirty="0">
                <a:solidFill>
                  <a:schemeClr val="tx1">
                    <a:lumMod val="85000"/>
                    <a:lumOff val="15000"/>
                  </a:schemeClr>
                </a:solidFill>
                <a:cs typeface="Century Gothic"/>
              </a:rPr>
              <a:t>Company/Brand Overview - </a:t>
            </a:r>
            <a:r>
              <a:rPr lang="en-US" sz="1100" dirty="0">
                <a:solidFill>
                  <a:schemeClr val="tx1">
                    <a:lumMod val="85000"/>
                    <a:lumOff val="15000"/>
                  </a:schemeClr>
                </a:solidFill>
                <a:cs typeface="Century Gothic"/>
              </a:rPr>
              <a:t>This is an article that relates to the client’s brand and/or company, not to a singular product or item. This is often a good option for fast growing companies or companies with only one or two products</a:t>
            </a:r>
            <a:r>
              <a:rPr lang="en-US" sz="1100" dirty="0" smtClean="0">
                <a:solidFill>
                  <a:schemeClr val="tx1">
                    <a:lumMod val="85000"/>
                    <a:lumOff val="15000"/>
                  </a:schemeClr>
                </a:solidFill>
                <a:cs typeface="Century Gothic"/>
              </a:rPr>
              <a:t>.</a:t>
            </a:r>
            <a:endParaRPr lang="en-US" sz="1100" dirty="0" smtClean="0">
              <a:solidFill>
                <a:prstClr val="black"/>
              </a:solidFill>
              <a:cs typeface="Source Sans Pro Light"/>
            </a:endParaRPr>
          </a:p>
          <a:p>
            <a:pPr lvl="0"/>
            <a:endParaRPr lang="en-US" sz="1400" dirty="0">
              <a:solidFill>
                <a:prstClr val="black"/>
              </a:solidFill>
              <a:latin typeface="Source Sans Pro Light"/>
              <a:cs typeface="Source Sans Pro Light"/>
            </a:endParaRPr>
          </a:p>
        </p:txBody>
      </p:sp>
      <p:pic>
        <p:nvPicPr>
          <p:cNvPr id="52" name="Picture 51" descr="Native_Outdoors_logo_v2_whit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6519" y="0"/>
            <a:ext cx="1727482" cy="1276350"/>
          </a:xfrm>
          <a:prstGeom prst="rect">
            <a:avLst/>
          </a:prstGeom>
        </p:spPr>
      </p:pic>
      <p:sp>
        <p:nvSpPr>
          <p:cNvPr id="44" name="TextBox 43"/>
          <p:cNvSpPr txBox="1"/>
          <p:nvPr/>
        </p:nvSpPr>
        <p:spPr>
          <a:xfrm>
            <a:off x="228600" y="133350"/>
            <a:ext cx="3255194" cy="584763"/>
          </a:xfrm>
          <a:prstGeom prst="rect">
            <a:avLst/>
          </a:prstGeom>
          <a:noFill/>
        </p:spPr>
        <p:txBody>
          <a:bodyPr wrap="none" lIns="91428" tIns="45714" rIns="91428" bIns="45714" rtlCol="0">
            <a:spAutoFit/>
          </a:bodyPr>
          <a:lstStyle/>
          <a:p>
            <a:r>
              <a:rPr lang="en-US" sz="3200" b="1" dirty="0" smtClean="0">
                <a:solidFill>
                  <a:prstClr val="white">
                    <a:lumMod val="50000"/>
                  </a:prstClr>
                </a:solidFill>
                <a:latin typeface="+mj-lt"/>
                <a:ea typeface="Open Sans" pitchFamily="34" charset="0"/>
                <a:cs typeface="Open Sans" pitchFamily="34" charset="0"/>
              </a:rPr>
              <a:t>Custom </a:t>
            </a:r>
            <a:r>
              <a:rPr lang="en-US" sz="3200" b="1" dirty="0">
                <a:solidFill>
                  <a:prstClr val="white">
                    <a:lumMod val="50000"/>
                  </a:prstClr>
                </a:solidFill>
                <a:latin typeface="+mj-lt"/>
                <a:ea typeface="Open Sans" pitchFamily="34" charset="0"/>
                <a:cs typeface="Open Sans" pitchFamily="34" charset="0"/>
              </a:rPr>
              <a:t>Articles</a:t>
            </a:r>
          </a:p>
        </p:txBody>
      </p:sp>
      <p:grpSp>
        <p:nvGrpSpPr>
          <p:cNvPr id="48" name="Group 47"/>
          <p:cNvGrpSpPr/>
          <p:nvPr/>
        </p:nvGrpSpPr>
        <p:grpSpPr>
          <a:xfrm>
            <a:off x="5029200" y="1276350"/>
            <a:ext cx="6991165" cy="3276600"/>
            <a:chOff x="152400" y="1733550"/>
            <a:chExt cx="5527898" cy="2590800"/>
          </a:xfrm>
        </p:grpSpPr>
        <p:grpSp>
          <p:nvGrpSpPr>
            <p:cNvPr id="49" name="Group 48"/>
            <p:cNvGrpSpPr/>
            <p:nvPr/>
          </p:nvGrpSpPr>
          <p:grpSpPr>
            <a:xfrm>
              <a:off x="152400" y="1733550"/>
              <a:ext cx="5527898" cy="2590800"/>
              <a:chOff x="304801" y="670624"/>
              <a:chExt cx="8177428" cy="3832574"/>
            </a:xfrm>
          </p:grpSpPr>
          <p:grpSp>
            <p:nvGrpSpPr>
              <p:cNvPr id="53" name="Group 52"/>
              <p:cNvGrpSpPr/>
              <p:nvPr/>
            </p:nvGrpSpPr>
            <p:grpSpPr>
              <a:xfrm>
                <a:off x="304801" y="670624"/>
                <a:ext cx="4225874" cy="3365497"/>
                <a:chOff x="2590800" y="2268538"/>
                <a:chExt cx="2206625" cy="1757362"/>
              </a:xfrm>
            </p:grpSpPr>
            <p:sp>
              <p:nvSpPr>
                <p:cNvPr id="66" name="Rectangle 6"/>
                <p:cNvSpPr>
                  <a:spLocks noChangeArrowheads="1"/>
                </p:cNvSpPr>
                <p:nvPr/>
              </p:nvSpPr>
              <p:spPr bwMode="auto">
                <a:xfrm>
                  <a:off x="2698749" y="2340770"/>
                  <a:ext cx="2003425" cy="1138238"/>
                </a:xfrm>
                <a:prstGeom prst="rect">
                  <a:avLst/>
                </a:prstGeom>
                <a:blipFill rotWithShape="1">
                  <a:blip r:embed="rId3" cstate="email">
                    <a:extLst>
                      <a:ext uri="{28A0092B-C50C-407E-A947-70E740481C1C}">
                        <a14:useLocalDpi xmlns:a14="http://schemas.microsoft.com/office/drawing/2010/main"/>
                      </a:ext>
                    </a:extLst>
                  </a:blip>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 name="Rectangle 7"/>
                <p:cNvSpPr>
                  <a:spLocks noChangeArrowheads="1"/>
                </p:cNvSpPr>
                <p:nvPr/>
              </p:nvSpPr>
              <p:spPr bwMode="auto">
                <a:xfrm>
                  <a:off x="2692400" y="2354263"/>
                  <a:ext cx="2003425" cy="1138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68"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5975" y="3994150"/>
                  <a:ext cx="695325" cy="31750"/>
                </a:xfrm>
                <a:prstGeom prst="rect">
                  <a:avLst/>
                </a:prstGeom>
                <a:noFill/>
                <a:ln w="9525">
                  <a:noFill/>
                  <a:miter lim="800000"/>
                  <a:headEnd/>
                  <a:tailEnd/>
                </a:ln>
              </p:spPr>
            </p:pic>
            <p:pic>
              <p:nvPicPr>
                <p:cNvPr id="69" name="Picture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38513" y="3763963"/>
                  <a:ext cx="623888" cy="255588"/>
                </a:xfrm>
                <a:prstGeom prst="rect">
                  <a:avLst/>
                </a:prstGeom>
                <a:noFill/>
                <a:ln w="9525">
                  <a:noFill/>
                  <a:miter lim="800000"/>
                  <a:headEnd/>
                  <a:tailEnd/>
                </a:ln>
              </p:spPr>
            </p:pic>
            <p:pic>
              <p:nvPicPr>
                <p:cNvPr id="70" name="Picture 1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49700" y="3892550"/>
                  <a:ext cx="112713" cy="115888"/>
                </a:xfrm>
                <a:prstGeom prst="rect">
                  <a:avLst/>
                </a:prstGeom>
                <a:noFill/>
                <a:ln w="9525">
                  <a:noFill/>
                  <a:miter lim="800000"/>
                  <a:headEnd/>
                  <a:tailEnd/>
                </a:ln>
              </p:spPr>
            </p:pic>
            <p:pic>
              <p:nvPicPr>
                <p:cNvPr id="71" name="Picture 1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62400" y="3997325"/>
                  <a:ext cx="84138" cy="23813"/>
                </a:xfrm>
                <a:prstGeom prst="rect">
                  <a:avLst/>
                </a:prstGeom>
                <a:noFill/>
                <a:ln w="9525">
                  <a:noFill/>
                  <a:miter lim="800000"/>
                  <a:headEnd/>
                  <a:tailEnd/>
                </a:ln>
              </p:spPr>
            </p:pic>
            <p:pic>
              <p:nvPicPr>
                <p:cNvPr id="72" name="Picture 1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38563" y="3890963"/>
                  <a:ext cx="319088" cy="130175"/>
                </a:xfrm>
                <a:prstGeom prst="rect">
                  <a:avLst/>
                </a:prstGeom>
                <a:noFill/>
                <a:ln w="9525">
                  <a:noFill/>
                  <a:miter lim="800000"/>
                  <a:headEnd/>
                  <a:tailEnd/>
                </a:ln>
              </p:spPr>
            </p:pic>
            <p:pic>
              <p:nvPicPr>
                <p:cNvPr id="73" name="Picture 1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87725" y="3910013"/>
                  <a:ext cx="49213" cy="49213"/>
                </a:xfrm>
                <a:prstGeom prst="rect">
                  <a:avLst/>
                </a:prstGeom>
                <a:noFill/>
                <a:ln w="9525">
                  <a:noFill/>
                  <a:miter lim="800000"/>
                  <a:headEnd/>
                  <a:tailEnd/>
                </a:ln>
              </p:spPr>
            </p:pic>
            <p:pic>
              <p:nvPicPr>
                <p:cNvPr id="74" name="Picture 1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02013" y="4006850"/>
                  <a:ext cx="36513" cy="14288"/>
                </a:xfrm>
                <a:prstGeom prst="rect">
                  <a:avLst/>
                </a:prstGeom>
                <a:noFill/>
                <a:ln w="9525">
                  <a:noFill/>
                  <a:miter lim="800000"/>
                  <a:headEnd/>
                  <a:tailEnd/>
                </a:ln>
              </p:spPr>
            </p:pic>
            <p:pic>
              <p:nvPicPr>
                <p:cNvPr id="75" name="Picture 1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338513" y="3890963"/>
                  <a:ext cx="331788" cy="130175"/>
                </a:xfrm>
                <a:prstGeom prst="rect">
                  <a:avLst/>
                </a:prstGeom>
                <a:noFill/>
                <a:ln w="9525">
                  <a:noFill/>
                  <a:miter lim="800000"/>
                  <a:headEnd/>
                  <a:tailEnd/>
                </a:ln>
              </p:spPr>
            </p:pic>
            <p:pic>
              <p:nvPicPr>
                <p:cNvPr id="76" name="Picture 17"/>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425825" y="4008438"/>
                  <a:ext cx="550863" cy="12700"/>
                </a:xfrm>
                <a:prstGeom prst="rect">
                  <a:avLst/>
                </a:prstGeom>
                <a:noFill/>
                <a:ln w="9525">
                  <a:noFill/>
                  <a:miter lim="800000"/>
                  <a:headEnd/>
                  <a:tailEnd/>
                </a:ln>
              </p:spPr>
            </p:pic>
            <p:pic>
              <p:nvPicPr>
                <p:cNvPr id="77" name="Picture 18"/>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476625" y="4006850"/>
                  <a:ext cx="447675" cy="14288"/>
                </a:xfrm>
                <a:prstGeom prst="rect">
                  <a:avLst/>
                </a:prstGeom>
                <a:noFill/>
                <a:ln w="9525">
                  <a:noFill/>
                  <a:miter lim="800000"/>
                  <a:headEnd/>
                  <a:tailEnd/>
                </a:ln>
              </p:spPr>
            </p:pic>
            <p:pic>
              <p:nvPicPr>
                <p:cNvPr id="78" name="Picture 19"/>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736975" y="4006850"/>
                  <a:ext cx="188913" cy="14288"/>
                </a:xfrm>
                <a:prstGeom prst="rect">
                  <a:avLst/>
                </a:prstGeom>
                <a:noFill/>
                <a:ln w="9525">
                  <a:noFill/>
                  <a:miter lim="800000"/>
                  <a:headEnd/>
                  <a:tailEnd/>
                </a:ln>
              </p:spPr>
            </p:pic>
            <p:pic>
              <p:nvPicPr>
                <p:cNvPr id="79" name="Picture 20"/>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476625" y="4006851"/>
                  <a:ext cx="196850" cy="14288"/>
                </a:xfrm>
                <a:prstGeom prst="rect">
                  <a:avLst/>
                </a:prstGeom>
                <a:noFill/>
                <a:ln w="9525">
                  <a:noFill/>
                  <a:miter lim="800000"/>
                  <a:headEnd/>
                  <a:tailEnd/>
                </a:ln>
              </p:spPr>
            </p:pic>
            <p:pic>
              <p:nvPicPr>
                <p:cNvPr id="80" name="Picture 21"/>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590800" y="3573464"/>
                  <a:ext cx="2206625" cy="201613"/>
                </a:xfrm>
                <a:prstGeom prst="rect">
                  <a:avLst/>
                </a:prstGeom>
                <a:noFill/>
                <a:ln w="9525">
                  <a:noFill/>
                  <a:miter lim="800000"/>
                  <a:headEnd/>
                  <a:tailEnd/>
                </a:ln>
              </p:spPr>
            </p:pic>
            <p:sp>
              <p:nvSpPr>
                <p:cNvPr id="81" name="Freeform 22"/>
                <p:cNvSpPr>
                  <a:spLocks noEditPoints="1"/>
                </p:cNvSpPr>
                <p:nvPr/>
              </p:nvSpPr>
              <p:spPr bwMode="auto">
                <a:xfrm>
                  <a:off x="2597150" y="2268539"/>
                  <a:ext cx="2193925" cy="1309688"/>
                </a:xfrm>
                <a:custGeom>
                  <a:avLst/>
                  <a:gdLst/>
                  <a:ahLst/>
                  <a:cxnLst>
                    <a:cxn ang="0">
                      <a:pos x="2682" y="0"/>
                    </a:cxn>
                    <a:cxn ang="0">
                      <a:pos x="1407" y="0"/>
                    </a:cxn>
                    <a:cxn ang="0">
                      <a:pos x="1363" y="0"/>
                    </a:cxn>
                    <a:cxn ang="0">
                      <a:pos x="88" y="0"/>
                    </a:cxn>
                    <a:cxn ang="0">
                      <a:pos x="88" y="0"/>
                    </a:cxn>
                    <a:cxn ang="0">
                      <a:pos x="71" y="2"/>
                    </a:cxn>
                    <a:cxn ang="0">
                      <a:pos x="54" y="6"/>
                    </a:cxn>
                    <a:cxn ang="0">
                      <a:pos x="39" y="11"/>
                    </a:cxn>
                    <a:cxn ang="0">
                      <a:pos x="26" y="21"/>
                    </a:cxn>
                    <a:cxn ang="0">
                      <a:pos x="15" y="32"/>
                    </a:cxn>
                    <a:cxn ang="0">
                      <a:pos x="7" y="45"/>
                    </a:cxn>
                    <a:cxn ang="0">
                      <a:pos x="2" y="58"/>
                    </a:cxn>
                    <a:cxn ang="0">
                      <a:pos x="0" y="75"/>
                    </a:cxn>
                    <a:cxn ang="0">
                      <a:pos x="0" y="1650"/>
                    </a:cxn>
                    <a:cxn ang="0">
                      <a:pos x="2765" y="1650"/>
                    </a:cxn>
                    <a:cxn ang="0">
                      <a:pos x="2765" y="75"/>
                    </a:cxn>
                    <a:cxn ang="0">
                      <a:pos x="2765" y="75"/>
                    </a:cxn>
                    <a:cxn ang="0">
                      <a:pos x="2763" y="58"/>
                    </a:cxn>
                    <a:cxn ang="0">
                      <a:pos x="2759" y="45"/>
                    </a:cxn>
                    <a:cxn ang="0">
                      <a:pos x="2750" y="32"/>
                    </a:cxn>
                    <a:cxn ang="0">
                      <a:pos x="2740" y="21"/>
                    </a:cxn>
                    <a:cxn ang="0">
                      <a:pos x="2727" y="11"/>
                    </a:cxn>
                    <a:cxn ang="0">
                      <a:pos x="2714" y="6"/>
                    </a:cxn>
                    <a:cxn ang="0">
                      <a:pos x="2699" y="2"/>
                    </a:cxn>
                    <a:cxn ang="0">
                      <a:pos x="2682" y="0"/>
                    </a:cxn>
                    <a:cxn ang="0">
                      <a:pos x="2644" y="1529"/>
                    </a:cxn>
                    <a:cxn ang="0">
                      <a:pos x="120" y="1529"/>
                    </a:cxn>
                    <a:cxn ang="0">
                      <a:pos x="120" y="105"/>
                    </a:cxn>
                    <a:cxn ang="0">
                      <a:pos x="2644" y="105"/>
                    </a:cxn>
                    <a:cxn ang="0">
                      <a:pos x="2644" y="1529"/>
                    </a:cxn>
                  </a:cxnLst>
                  <a:rect l="0" t="0" r="r" b="b"/>
                  <a:pathLst>
                    <a:path w="2765" h="1650">
                      <a:moveTo>
                        <a:pt x="2682" y="0"/>
                      </a:moveTo>
                      <a:lnTo>
                        <a:pt x="1407" y="0"/>
                      </a:lnTo>
                      <a:lnTo>
                        <a:pt x="1363" y="0"/>
                      </a:lnTo>
                      <a:lnTo>
                        <a:pt x="88" y="0"/>
                      </a:lnTo>
                      <a:lnTo>
                        <a:pt x="88" y="0"/>
                      </a:lnTo>
                      <a:lnTo>
                        <a:pt x="71" y="2"/>
                      </a:lnTo>
                      <a:lnTo>
                        <a:pt x="54" y="6"/>
                      </a:lnTo>
                      <a:lnTo>
                        <a:pt x="39" y="11"/>
                      </a:lnTo>
                      <a:lnTo>
                        <a:pt x="26" y="21"/>
                      </a:lnTo>
                      <a:lnTo>
                        <a:pt x="15" y="32"/>
                      </a:lnTo>
                      <a:lnTo>
                        <a:pt x="7" y="45"/>
                      </a:lnTo>
                      <a:lnTo>
                        <a:pt x="2" y="58"/>
                      </a:lnTo>
                      <a:lnTo>
                        <a:pt x="0" y="75"/>
                      </a:lnTo>
                      <a:lnTo>
                        <a:pt x="0" y="1650"/>
                      </a:lnTo>
                      <a:lnTo>
                        <a:pt x="2765" y="1650"/>
                      </a:lnTo>
                      <a:lnTo>
                        <a:pt x="2765" y="75"/>
                      </a:lnTo>
                      <a:lnTo>
                        <a:pt x="2765" y="75"/>
                      </a:lnTo>
                      <a:lnTo>
                        <a:pt x="2763" y="58"/>
                      </a:lnTo>
                      <a:lnTo>
                        <a:pt x="2759" y="45"/>
                      </a:lnTo>
                      <a:lnTo>
                        <a:pt x="2750" y="32"/>
                      </a:lnTo>
                      <a:lnTo>
                        <a:pt x="2740" y="21"/>
                      </a:lnTo>
                      <a:lnTo>
                        <a:pt x="2727" y="11"/>
                      </a:lnTo>
                      <a:lnTo>
                        <a:pt x="2714" y="6"/>
                      </a:lnTo>
                      <a:lnTo>
                        <a:pt x="2699" y="2"/>
                      </a:lnTo>
                      <a:lnTo>
                        <a:pt x="2682" y="0"/>
                      </a:lnTo>
                      <a:close/>
                      <a:moveTo>
                        <a:pt x="2644" y="1529"/>
                      </a:moveTo>
                      <a:lnTo>
                        <a:pt x="120" y="1529"/>
                      </a:lnTo>
                      <a:lnTo>
                        <a:pt x="120" y="105"/>
                      </a:lnTo>
                      <a:lnTo>
                        <a:pt x="2644" y="105"/>
                      </a:lnTo>
                      <a:lnTo>
                        <a:pt x="2644" y="152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2" name="Freeform 23"/>
                <p:cNvSpPr>
                  <a:spLocks/>
                </p:cNvSpPr>
                <p:nvPr/>
              </p:nvSpPr>
              <p:spPr bwMode="auto">
                <a:xfrm>
                  <a:off x="2597150" y="2268538"/>
                  <a:ext cx="2193925" cy="1309688"/>
                </a:xfrm>
                <a:custGeom>
                  <a:avLst/>
                  <a:gdLst/>
                  <a:ahLst/>
                  <a:cxnLst>
                    <a:cxn ang="0">
                      <a:pos x="2682" y="0"/>
                    </a:cxn>
                    <a:cxn ang="0">
                      <a:pos x="1407" y="0"/>
                    </a:cxn>
                    <a:cxn ang="0">
                      <a:pos x="1363" y="0"/>
                    </a:cxn>
                    <a:cxn ang="0">
                      <a:pos x="88" y="0"/>
                    </a:cxn>
                    <a:cxn ang="0">
                      <a:pos x="88" y="0"/>
                    </a:cxn>
                    <a:cxn ang="0">
                      <a:pos x="71" y="2"/>
                    </a:cxn>
                    <a:cxn ang="0">
                      <a:pos x="54" y="6"/>
                    </a:cxn>
                    <a:cxn ang="0">
                      <a:pos x="39" y="11"/>
                    </a:cxn>
                    <a:cxn ang="0">
                      <a:pos x="26" y="21"/>
                    </a:cxn>
                    <a:cxn ang="0">
                      <a:pos x="15" y="32"/>
                    </a:cxn>
                    <a:cxn ang="0">
                      <a:pos x="7" y="45"/>
                    </a:cxn>
                    <a:cxn ang="0">
                      <a:pos x="2" y="58"/>
                    </a:cxn>
                    <a:cxn ang="0">
                      <a:pos x="0" y="75"/>
                    </a:cxn>
                    <a:cxn ang="0">
                      <a:pos x="0" y="1650"/>
                    </a:cxn>
                    <a:cxn ang="0">
                      <a:pos x="2765" y="1650"/>
                    </a:cxn>
                    <a:cxn ang="0">
                      <a:pos x="2765" y="75"/>
                    </a:cxn>
                    <a:cxn ang="0">
                      <a:pos x="2765" y="75"/>
                    </a:cxn>
                    <a:cxn ang="0">
                      <a:pos x="2763" y="58"/>
                    </a:cxn>
                    <a:cxn ang="0">
                      <a:pos x="2759" y="45"/>
                    </a:cxn>
                    <a:cxn ang="0">
                      <a:pos x="2750" y="32"/>
                    </a:cxn>
                    <a:cxn ang="0">
                      <a:pos x="2740" y="21"/>
                    </a:cxn>
                    <a:cxn ang="0">
                      <a:pos x="2727" y="11"/>
                    </a:cxn>
                    <a:cxn ang="0">
                      <a:pos x="2714" y="6"/>
                    </a:cxn>
                    <a:cxn ang="0">
                      <a:pos x="2699" y="2"/>
                    </a:cxn>
                    <a:cxn ang="0">
                      <a:pos x="2682" y="0"/>
                    </a:cxn>
                  </a:cxnLst>
                  <a:rect l="0" t="0" r="r" b="b"/>
                  <a:pathLst>
                    <a:path w="2765" h="1650">
                      <a:moveTo>
                        <a:pt x="2682" y="0"/>
                      </a:moveTo>
                      <a:lnTo>
                        <a:pt x="1407" y="0"/>
                      </a:lnTo>
                      <a:lnTo>
                        <a:pt x="1363" y="0"/>
                      </a:lnTo>
                      <a:lnTo>
                        <a:pt x="88" y="0"/>
                      </a:lnTo>
                      <a:lnTo>
                        <a:pt x="88" y="0"/>
                      </a:lnTo>
                      <a:lnTo>
                        <a:pt x="71" y="2"/>
                      </a:lnTo>
                      <a:lnTo>
                        <a:pt x="54" y="6"/>
                      </a:lnTo>
                      <a:lnTo>
                        <a:pt x="39" y="11"/>
                      </a:lnTo>
                      <a:lnTo>
                        <a:pt x="26" y="21"/>
                      </a:lnTo>
                      <a:lnTo>
                        <a:pt x="15" y="32"/>
                      </a:lnTo>
                      <a:lnTo>
                        <a:pt x="7" y="45"/>
                      </a:lnTo>
                      <a:lnTo>
                        <a:pt x="2" y="58"/>
                      </a:lnTo>
                      <a:lnTo>
                        <a:pt x="0" y="75"/>
                      </a:lnTo>
                      <a:lnTo>
                        <a:pt x="0" y="1650"/>
                      </a:lnTo>
                      <a:lnTo>
                        <a:pt x="2765" y="1650"/>
                      </a:lnTo>
                      <a:lnTo>
                        <a:pt x="2765" y="75"/>
                      </a:lnTo>
                      <a:lnTo>
                        <a:pt x="2765" y="75"/>
                      </a:lnTo>
                      <a:lnTo>
                        <a:pt x="2763" y="58"/>
                      </a:lnTo>
                      <a:lnTo>
                        <a:pt x="2759" y="45"/>
                      </a:lnTo>
                      <a:lnTo>
                        <a:pt x="2750" y="32"/>
                      </a:lnTo>
                      <a:lnTo>
                        <a:pt x="2740" y="21"/>
                      </a:lnTo>
                      <a:lnTo>
                        <a:pt x="2727" y="11"/>
                      </a:lnTo>
                      <a:lnTo>
                        <a:pt x="2714" y="6"/>
                      </a:lnTo>
                      <a:lnTo>
                        <a:pt x="2699" y="2"/>
                      </a:lnTo>
                      <a:lnTo>
                        <a:pt x="268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Rectangle 24"/>
                <p:cNvSpPr>
                  <a:spLocks noChangeArrowheads="1"/>
                </p:cNvSpPr>
                <p:nvPr/>
              </p:nvSpPr>
              <p:spPr bwMode="auto">
                <a:xfrm>
                  <a:off x="2692400" y="2352676"/>
                  <a:ext cx="2003425" cy="1130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84" name="Picture 25"/>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590800" y="3573463"/>
                  <a:ext cx="2206625" cy="201613"/>
                </a:xfrm>
                <a:prstGeom prst="rect">
                  <a:avLst/>
                </a:prstGeom>
                <a:noFill/>
                <a:ln w="9525">
                  <a:noFill/>
                  <a:miter lim="800000"/>
                  <a:headEnd/>
                  <a:tailEnd/>
                </a:ln>
              </p:spPr>
            </p:pic>
          </p:grpSp>
          <p:sp>
            <p:nvSpPr>
              <p:cNvPr id="54" name="Freeform 31"/>
              <p:cNvSpPr>
                <a:spLocks/>
              </p:cNvSpPr>
              <p:nvPr/>
            </p:nvSpPr>
            <p:spPr bwMode="auto">
              <a:xfrm>
                <a:off x="2874362" y="1920262"/>
                <a:ext cx="3372995" cy="2273362"/>
              </a:xfrm>
              <a:custGeom>
                <a:avLst/>
                <a:gdLst/>
                <a:ahLst/>
                <a:cxnLst>
                  <a:cxn ang="0">
                    <a:pos x="1729" y="1111"/>
                  </a:cxn>
                  <a:cxn ang="0">
                    <a:pos x="1729" y="1111"/>
                  </a:cxn>
                  <a:cxn ang="0">
                    <a:pos x="1729" y="1122"/>
                  </a:cxn>
                  <a:cxn ang="0">
                    <a:pos x="1725" y="1132"/>
                  </a:cxn>
                  <a:cxn ang="0">
                    <a:pos x="1722" y="1141"/>
                  </a:cxn>
                  <a:cxn ang="0">
                    <a:pos x="1718" y="1149"/>
                  </a:cxn>
                  <a:cxn ang="0">
                    <a:pos x="1712" y="1156"/>
                  </a:cxn>
                  <a:cxn ang="0">
                    <a:pos x="1705" y="1160"/>
                  </a:cxn>
                  <a:cxn ang="0">
                    <a:pos x="1697" y="1164"/>
                  </a:cxn>
                  <a:cxn ang="0">
                    <a:pos x="1690" y="1166"/>
                  </a:cxn>
                  <a:cxn ang="0">
                    <a:pos x="39" y="1166"/>
                  </a:cxn>
                  <a:cxn ang="0">
                    <a:pos x="39" y="1166"/>
                  </a:cxn>
                  <a:cxn ang="0">
                    <a:pos x="32" y="1164"/>
                  </a:cxn>
                  <a:cxn ang="0">
                    <a:pos x="24" y="1160"/>
                  </a:cxn>
                  <a:cxn ang="0">
                    <a:pos x="17" y="1156"/>
                  </a:cxn>
                  <a:cxn ang="0">
                    <a:pos x="11" y="1149"/>
                  </a:cxn>
                  <a:cxn ang="0">
                    <a:pos x="6" y="1141"/>
                  </a:cxn>
                  <a:cxn ang="0">
                    <a:pos x="4" y="1132"/>
                  </a:cxn>
                  <a:cxn ang="0">
                    <a:pos x="0" y="1122"/>
                  </a:cxn>
                  <a:cxn ang="0">
                    <a:pos x="0" y="1111"/>
                  </a:cxn>
                  <a:cxn ang="0">
                    <a:pos x="0" y="53"/>
                  </a:cxn>
                  <a:cxn ang="0">
                    <a:pos x="0" y="53"/>
                  </a:cxn>
                  <a:cxn ang="0">
                    <a:pos x="0" y="43"/>
                  </a:cxn>
                  <a:cxn ang="0">
                    <a:pos x="4" y="32"/>
                  </a:cxn>
                  <a:cxn ang="0">
                    <a:pos x="6" y="24"/>
                  </a:cxn>
                  <a:cxn ang="0">
                    <a:pos x="11" y="15"/>
                  </a:cxn>
                  <a:cxn ang="0">
                    <a:pos x="17" y="9"/>
                  </a:cxn>
                  <a:cxn ang="0">
                    <a:pos x="24" y="4"/>
                  </a:cxn>
                  <a:cxn ang="0">
                    <a:pos x="32" y="2"/>
                  </a:cxn>
                  <a:cxn ang="0">
                    <a:pos x="39" y="0"/>
                  </a:cxn>
                  <a:cxn ang="0">
                    <a:pos x="1690" y="0"/>
                  </a:cxn>
                  <a:cxn ang="0">
                    <a:pos x="1690" y="0"/>
                  </a:cxn>
                  <a:cxn ang="0">
                    <a:pos x="1697" y="2"/>
                  </a:cxn>
                  <a:cxn ang="0">
                    <a:pos x="1705" y="4"/>
                  </a:cxn>
                  <a:cxn ang="0">
                    <a:pos x="1712" y="9"/>
                  </a:cxn>
                  <a:cxn ang="0">
                    <a:pos x="1718" y="15"/>
                  </a:cxn>
                  <a:cxn ang="0">
                    <a:pos x="1722" y="24"/>
                  </a:cxn>
                  <a:cxn ang="0">
                    <a:pos x="1725" y="32"/>
                  </a:cxn>
                  <a:cxn ang="0">
                    <a:pos x="1729" y="43"/>
                  </a:cxn>
                  <a:cxn ang="0">
                    <a:pos x="1729" y="53"/>
                  </a:cxn>
                  <a:cxn ang="0">
                    <a:pos x="1729" y="1111"/>
                  </a:cxn>
                </a:cxnLst>
                <a:rect l="0" t="0" r="r" b="b"/>
                <a:pathLst>
                  <a:path w="1729" h="1166">
                    <a:moveTo>
                      <a:pt x="1729" y="1111"/>
                    </a:moveTo>
                    <a:lnTo>
                      <a:pt x="1729" y="1111"/>
                    </a:lnTo>
                    <a:lnTo>
                      <a:pt x="1729" y="1122"/>
                    </a:lnTo>
                    <a:lnTo>
                      <a:pt x="1725" y="1132"/>
                    </a:lnTo>
                    <a:lnTo>
                      <a:pt x="1722" y="1141"/>
                    </a:lnTo>
                    <a:lnTo>
                      <a:pt x="1718" y="1149"/>
                    </a:lnTo>
                    <a:lnTo>
                      <a:pt x="1712" y="1156"/>
                    </a:lnTo>
                    <a:lnTo>
                      <a:pt x="1705" y="1160"/>
                    </a:lnTo>
                    <a:lnTo>
                      <a:pt x="1697" y="1164"/>
                    </a:lnTo>
                    <a:lnTo>
                      <a:pt x="1690" y="1166"/>
                    </a:lnTo>
                    <a:lnTo>
                      <a:pt x="39" y="1166"/>
                    </a:lnTo>
                    <a:lnTo>
                      <a:pt x="39" y="1166"/>
                    </a:lnTo>
                    <a:lnTo>
                      <a:pt x="32" y="1164"/>
                    </a:lnTo>
                    <a:lnTo>
                      <a:pt x="24" y="1160"/>
                    </a:lnTo>
                    <a:lnTo>
                      <a:pt x="17" y="1156"/>
                    </a:lnTo>
                    <a:lnTo>
                      <a:pt x="11" y="1149"/>
                    </a:lnTo>
                    <a:lnTo>
                      <a:pt x="6" y="1141"/>
                    </a:lnTo>
                    <a:lnTo>
                      <a:pt x="4" y="1132"/>
                    </a:lnTo>
                    <a:lnTo>
                      <a:pt x="0" y="1122"/>
                    </a:lnTo>
                    <a:lnTo>
                      <a:pt x="0" y="1111"/>
                    </a:lnTo>
                    <a:lnTo>
                      <a:pt x="0" y="53"/>
                    </a:lnTo>
                    <a:lnTo>
                      <a:pt x="0" y="53"/>
                    </a:lnTo>
                    <a:lnTo>
                      <a:pt x="0" y="43"/>
                    </a:lnTo>
                    <a:lnTo>
                      <a:pt x="4" y="32"/>
                    </a:lnTo>
                    <a:lnTo>
                      <a:pt x="6" y="24"/>
                    </a:lnTo>
                    <a:lnTo>
                      <a:pt x="11" y="15"/>
                    </a:lnTo>
                    <a:lnTo>
                      <a:pt x="17" y="9"/>
                    </a:lnTo>
                    <a:lnTo>
                      <a:pt x="24" y="4"/>
                    </a:lnTo>
                    <a:lnTo>
                      <a:pt x="32" y="2"/>
                    </a:lnTo>
                    <a:lnTo>
                      <a:pt x="39" y="0"/>
                    </a:lnTo>
                    <a:lnTo>
                      <a:pt x="1690" y="0"/>
                    </a:lnTo>
                    <a:lnTo>
                      <a:pt x="1690" y="0"/>
                    </a:lnTo>
                    <a:lnTo>
                      <a:pt x="1697" y="2"/>
                    </a:lnTo>
                    <a:lnTo>
                      <a:pt x="1705" y="4"/>
                    </a:lnTo>
                    <a:lnTo>
                      <a:pt x="1712" y="9"/>
                    </a:lnTo>
                    <a:lnTo>
                      <a:pt x="1718" y="15"/>
                    </a:lnTo>
                    <a:lnTo>
                      <a:pt x="1722" y="24"/>
                    </a:lnTo>
                    <a:lnTo>
                      <a:pt x="1725" y="32"/>
                    </a:lnTo>
                    <a:lnTo>
                      <a:pt x="1729" y="43"/>
                    </a:lnTo>
                    <a:lnTo>
                      <a:pt x="1729" y="53"/>
                    </a:lnTo>
                    <a:lnTo>
                      <a:pt x="1729" y="111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55" name="Group 54"/>
              <p:cNvGrpSpPr/>
              <p:nvPr/>
            </p:nvGrpSpPr>
            <p:grpSpPr>
              <a:xfrm>
                <a:off x="1023432" y="2419121"/>
                <a:ext cx="7458797" cy="1999166"/>
                <a:chOff x="716324" y="884238"/>
                <a:chExt cx="4466864" cy="1197243"/>
              </a:xfrm>
            </p:grpSpPr>
            <p:sp>
              <p:nvSpPr>
                <p:cNvPr id="61" name="Rectangle 44"/>
                <p:cNvSpPr>
                  <a:spLocks noChangeArrowheads="1"/>
                </p:cNvSpPr>
                <p:nvPr/>
              </p:nvSpPr>
              <p:spPr bwMode="auto">
                <a:xfrm>
                  <a:off x="789349" y="1197243"/>
                  <a:ext cx="592138" cy="801688"/>
                </a:xfrm>
                <a:prstGeom prst="rect">
                  <a:avLst/>
                </a:prstGeom>
                <a:blipFill rotWithShape="1">
                  <a:blip r:embed="rId18" cstate="email">
                    <a:extLst>
                      <a:ext uri="{28A0092B-C50C-407E-A947-70E740481C1C}">
                        <a14:useLocalDpi xmlns:a14="http://schemas.microsoft.com/office/drawing/2010/main"/>
                      </a:ext>
                    </a:extLst>
                  </a:blip>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Rectangle 45"/>
                <p:cNvSpPr>
                  <a:spLocks noChangeArrowheads="1"/>
                </p:cNvSpPr>
                <p:nvPr/>
              </p:nvSpPr>
              <p:spPr bwMode="auto">
                <a:xfrm>
                  <a:off x="4511675" y="968375"/>
                  <a:ext cx="592138" cy="801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Freeform 46"/>
                <p:cNvSpPr>
                  <a:spLocks noEditPoints="1"/>
                </p:cNvSpPr>
                <p:nvPr/>
              </p:nvSpPr>
              <p:spPr bwMode="auto">
                <a:xfrm>
                  <a:off x="716324" y="1113106"/>
                  <a:ext cx="744538" cy="968375"/>
                </a:xfrm>
                <a:custGeom>
                  <a:avLst/>
                  <a:gdLst/>
                  <a:ahLst/>
                  <a:cxnLst>
                    <a:cxn ang="0">
                      <a:pos x="938" y="49"/>
                    </a:cxn>
                    <a:cxn ang="0">
                      <a:pos x="938" y="49"/>
                    </a:cxn>
                    <a:cxn ang="0">
                      <a:pos x="938" y="39"/>
                    </a:cxn>
                    <a:cxn ang="0">
                      <a:pos x="935" y="30"/>
                    </a:cxn>
                    <a:cxn ang="0">
                      <a:pos x="931" y="22"/>
                    </a:cxn>
                    <a:cxn ang="0">
                      <a:pos x="925" y="15"/>
                    </a:cxn>
                    <a:cxn ang="0">
                      <a:pos x="918" y="9"/>
                    </a:cxn>
                    <a:cxn ang="0">
                      <a:pos x="908" y="3"/>
                    </a:cxn>
                    <a:cxn ang="0">
                      <a:pos x="899" y="2"/>
                    </a:cxn>
                    <a:cxn ang="0">
                      <a:pos x="889" y="0"/>
                    </a:cxn>
                    <a:cxn ang="0">
                      <a:pos x="49" y="0"/>
                    </a:cxn>
                    <a:cxn ang="0">
                      <a:pos x="49" y="0"/>
                    </a:cxn>
                    <a:cxn ang="0">
                      <a:pos x="40" y="2"/>
                    </a:cxn>
                    <a:cxn ang="0">
                      <a:pos x="30" y="3"/>
                    </a:cxn>
                    <a:cxn ang="0">
                      <a:pos x="21" y="9"/>
                    </a:cxn>
                    <a:cxn ang="0">
                      <a:pos x="13" y="15"/>
                    </a:cxn>
                    <a:cxn ang="0">
                      <a:pos x="8" y="22"/>
                    </a:cxn>
                    <a:cxn ang="0">
                      <a:pos x="4" y="30"/>
                    </a:cxn>
                    <a:cxn ang="0">
                      <a:pos x="0" y="39"/>
                    </a:cxn>
                    <a:cxn ang="0">
                      <a:pos x="0" y="49"/>
                    </a:cxn>
                    <a:cxn ang="0">
                      <a:pos x="0" y="1169"/>
                    </a:cxn>
                    <a:cxn ang="0">
                      <a:pos x="0" y="1169"/>
                    </a:cxn>
                    <a:cxn ang="0">
                      <a:pos x="0" y="1179"/>
                    </a:cxn>
                    <a:cxn ang="0">
                      <a:pos x="4" y="1188"/>
                    </a:cxn>
                    <a:cxn ang="0">
                      <a:pos x="8" y="1197"/>
                    </a:cxn>
                    <a:cxn ang="0">
                      <a:pos x="13" y="1205"/>
                    </a:cxn>
                    <a:cxn ang="0">
                      <a:pos x="21" y="1211"/>
                    </a:cxn>
                    <a:cxn ang="0">
                      <a:pos x="30" y="1214"/>
                    </a:cxn>
                    <a:cxn ang="0">
                      <a:pos x="40" y="1218"/>
                    </a:cxn>
                    <a:cxn ang="0">
                      <a:pos x="49" y="1218"/>
                    </a:cxn>
                    <a:cxn ang="0">
                      <a:pos x="889" y="1218"/>
                    </a:cxn>
                    <a:cxn ang="0">
                      <a:pos x="889" y="1218"/>
                    </a:cxn>
                    <a:cxn ang="0">
                      <a:pos x="899" y="1218"/>
                    </a:cxn>
                    <a:cxn ang="0">
                      <a:pos x="908" y="1214"/>
                    </a:cxn>
                    <a:cxn ang="0">
                      <a:pos x="918" y="1211"/>
                    </a:cxn>
                    <a:cxn ang="0">
                      <a:pos x="925" y="1205"/>
                    </a:cxn>
                    <a:cxn ang="0">
                      <a:pos x="931" y="1197"/>
                    </a:cxn>
                    <a:cxn ang="0">
                      <a:pos x="935" y="1188"/>
                    </a:cxn>
                    <a:cxn ang="0">
                      <a:pos x="938" y="1179"/>
                    </a:cxn>
                    <a:cxn ang="0">
                      <a:pos x="938" y="1169"/>
                    </a:cxn>
                    <a:cxn ang="0">
                      <a:pos x="938" y="49"/>
                    </a:cxn>
                    <a:cxn ang="0">
                      <a:pos x="842" y="1115"/>
                    </a:cxn>
                    <a:cxn ang="0">
                      <a:pos x="93" y="1115"/>
                    </a:cxn>
                    <a:cxn ang="0">
                      <a:pos x="93" y="107"/>
                    </a:cxn>
                    <a:cxn ang="0">
                      <a:pos x="842" y="107"/>
                    </a:cxn>
                    <a:cxn ang="0">
                      <a:pos x="842" y="1115"/>
                    </a:cxn>
                  </a:cxnLst>
                  <a:rect l="0" t="0" r="r" b="b"/>
                  <a:pathLst>
                    <a:path w="938" h="1218">
                      <a:moveTo>
                        <a:pt x="938" y="49"/>
                      </a:moveTo>
                      <a:lnTo>
                        <a:pt x="938" y="49"/>
                      </a:lnTo>
                      <a:lnTo>
                        <a:pt x="938" y="39"/>
                      </a:lnTo>
                      <a:lnTo>
                        <a:pt x="935" y="30"/>
                      </a:lnTo>
                      <a:lnTo>
                        <a:pt x="931" y="22"/>
                      </a:lnTo>
                      <a:lnTo>
                        <a:pt x="925" y="15"/>
                      </a:lnTo>
                      <a:lnTo>
                        <a:pt x="918" y="9"/>
                      </a:lnTo>
                      <a:lnTo>
                        <a:pt x="908" y="3"/>
                      </a:lnTo>
                      <a:lnTo>
                        <a:pt x="899" y="2"/>
                      </a:lnTo>
                      <a:lnTo>
                        <a:pt x="889" y="0"/>
                      </a:lnTo>
                      <a:lnTo>
                        <a:pt x="49" y="0"/>
                      </a:lnTo>
                      <a:lnTo>
                        <a:pt x="49" y="0"/>
                      </a:lnTo>
                      <a:lnTo>
                        <a:pt x="40" y="2"/>
                      </a:lnTo>
                      <a:lnTo>
                        <a:pt x="30" y="3"/>
                      </a:lnTo>
                      <a:lnTo>
                        <a:pt x="21" y="9"/>
                      </a:lnTo>
                      <a:lnTo>
                        <a:pt x="13" y="15"/>
                      </a:lnTo>
                      <a:lnTo>
                        <a:pt x="8" y="22"/>
                      </a:lnTo>
                      <a:lnTo>
                        <a:pt x="4" y="30"/>
                      </a:lnTo>
                      <a:lnTo>
                        <a:pt x="0" y="39"/>
                      </a:lnTo>
                      <a:lnTo>
                        <a:pt x="0" y="49"/>
                      </a:lnTo>
                      <a:lnTo>
                        <a:pt x="0" y="1169"/>
                      </a:lnTo>
                      <a:lnTo>
                        <a:pt x="0" y="1169"/>
                      </a:lnTo>
                      <a:lnTo>
                        <a:pt x="0" y="1179"/>
                      </a:lnTo>
                      <a:lnTo>
                        <a:pt x="4" y="1188"/>
                      </a:lnTo>
                      <a:lnTo>
                        <a:pt x="8" y="1197"/>
                      </a:lnTo>
                      <a:lnTo>
                        <a:pt x="13" y="1205"/>
                      </a:lnTo>
                      <a:lnTo>
                        <a:pt x="21" y="1211"/>
                      </a:lnTo>
                      <a:lnTo>
                        <a:pt x="30" y="1214"/>
                      </a:lnTo>
                      <a:lnTo>
                        <a:pt x="40" y="1218"/>
                      </a:lnTo>
                      <a:lnTo>
                        <a:pt x="49" y="1218"/>
                      </a:lnTo>
                      <a:lnTo>
                        <a:pt x="889" y="1218"/>
                      </a:lnTo>
                      <a:lnTo>
                        <a:pt x="889" y="1218"/>
                      </a:lnTo>
                      <a:lnTo>
                        <a:pt x="899" y="1218"/>
                      </a:lnTo>
                      <a:lnTo>
                        <a:pt x="908" y="1214"/>
                      </a:lnTo>
                      <a:lnTo>
                        <a:pt x="918" y="1211"/>
                      </a:lnTo>
                      <a:lnTo>
                        <a:pt x="925" y="1205"/>
                      </a:lnTo>
                      <a:lnTo>
                        <a:pt x="931" y="1197"/>
                      </a:lnTo>
                      <a:lnTo>
                        <a:pt x="935" y="1188"/>
                      </a:lnTo>
                      <a:lnTo>
                        <a:pt x="938" y="1179"/>
                      </a:lnTo>
                      <a:lnTo>
                        <a:pt x="938" y="1169"/>
                      </a:lnTo>
                      <a:lnTo>
                        <a:pt x="938" y="49"/>
                      </a:lnTo>
                      <a:close/>
                      <a:moveTo>
                        <a:pt x="842" y="1115"/>
                      </a:moveTo>
                      <a:lnTo>
                        <a:pt x="93" y="1115"/>
                      </a:lnTo>
                      <a:lnTo>
                        <a:pt x="93" y="107"/>
                      </a:lnTo>
                      <a:lnTo>
                        <a:pt x="842" y="107"/>
                      </a:lnTo>
                      <a:lnTo>
                        <a:pt x="842" y="111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 name="Freeform 47"/>
                <p:cNvSpPr>
                  <a:spLocks/>
                </p:cNvSpPr>
                <p:nvPr/>
              </p:nvSpPr>
              <p:spPr bwMode="auto">
                <a:xfrm>
                  <a:off x="4438650" y="884238"/>
                  <a:ext cx="744538" cy="968375"/>
                </a:xfrm>
                <a:custGeom>
                  <a:avLst/>
                  <a:gdLst/>
                  <a:ahLst/>
                  <a:cxnLst>
                    <a:cxn ang="0">
                      <a:pos x="938" y="49"/>
                    </a:cxn>
                    <a:cxn ang="0">
                      <a:pos x="938" y="49"/>
                    </a:cxn>
                    <a:cxn ang="0">
                      <a:pos x="938" y="39"/>
                    </a:cxn>
                    <a:cxn ang="0">
                      <a:pos x="935" y="30"/>
                    </a:cxn>
                    <a:cxn ang="0">
                      <a:pos x="931" y="22"/>
                    </a:cxn>
                    <a:cxn ang="0">
                      <a:pos x="925" y="15"/>
                    </a:cxn>
                    <a:cxn ang="0">
                      <a:pos x="918" y="9"/>
                    </a:cxn>
                    <a:cxn ang="0">
                      <a:pos x="908" y="3"/>
                    </a:cxn>
                    <a:cxn ang="0">
                      <a:pos x="899" y="2"/>
                    </a:cxn>
                    <a:cxn ang="0">
                      <a:pos x="889" y="0"/>
                    </a:cxn>
                    <a:cxn ang="0">
                      <a:pos x="49" y="0"/>
                    </a:cxn>
                    <a:cxn ang="0">
                      <a:pos x="49" y="0"/>
                    </a:cxn>
                    <a:cxn ang="0">
                      <a:pos x="40" y="2"/>
                    </a:cxn>
                    <a:cxn ang="0">
                      <a:pos x="30" y="3"/>
                    </a:cxn>
                    <a:cxn ang="0">
                      <a:pos x="21" y="9"/>
                    </a:cxn>
                    <a:cxn ang="0">
                      <a:pos x="13" y="15"/>
                    </a:cxn>
                    <a:cxn ang="0">
                      <a:pos x="8" y="22"/>
                    </a:cxn>
                    <a:cxn ang="0">
                      <a:pos x="4" y="30"/>
                    </a:cxn>
                    <a:cxn ang="0">
                      <a:pos x="0" y="39"/>
                    </a:cxn>
                    <a:cxn ang="0">
                      <a:pos x="0" y="49"/>
                    </a:cxn>
                    <a:cxn ang="0">
                      <a:pos x="0" y="1169"/>
                    </a:cxn>
                    <a:cxn ang="0">
                      <a:pos x="0" y="1169"/>
                    </a:cxn>
                    <a:cxn ang="0">
                      <a:pos x="0" y="1179"/>
                    </a:cxn>
                    <a:cxn ang="0">
                      <a:pos x="4" y="1188"/>
                    </a:cxn>
                    <a:cxn ang="0">
                      <a:pos x="8" y="1197"/>
                    </a:cxn>
                    <a:cxn ang="0">
                      <a:pos x="13" y="1205"/>
                    </a:cxn>
                    <a:cxn ang="0">
                      <a:pos x="21" y="1211"/>
                    </a:cxn>
                    <a:cxn ang="0">
                      <a:pos x="30" y="1214"/>
                    </a:cxn>
                    <a:cxn ang="0">
                      <a:pos x="40" y="1218"/>
                    </a:cxn>
                    <a:cxn ang="0">
                      <a:pos x="49" y="1218"/>
                    </a:cxn>
                    <a:cxn ang="0">
                      <a:pos x="889" y="1218"/>
                    </a:cxn>
                    <a:cxn ang="0">
                      <a:pos x="889" y="1218"/>
                    </a:cxn>
                    <a:cxn ang="0">
                      <a:pos x="899" y="1218"/>
                    </a:cxn>
                    <a:cxn ang="0">
                      <a:pos x="908" y="1214"/>
                    </a:cxn>
                    <a:cxn ang="0">
                      <a:pos x="918" y="1211"/>
                    </a:cxn>
                    <a:cxn ang="0">
                      <a:pos x="925" y="1205"/>
                    </a:cxn>
                    <a:cxn ang="0">
                      <a:pos x="931" y="1197"/>
                    </a:cxn>
                    <a:cxn ang="0">
                      <a:pos x="935" y="1188"/>
                    </a:cxn>
                    <a:cxn ang="0">
                      <a:pos x="938" y="1179"/>
                    </a:cxn>
                    <a:cxn ang="0">
                      <a:pos x="938" y="1169"/>
                    </a:cxn>
                    <a:cxn ang="0">
                      <a:pos x="938" y="49"/>
                    </a:cxn>
                  </a:cxnLst>
                  <a:rect l="0" t="0" r="r" b="b"/>
                  <a:pathLst>
                    <a:path w="938" h="1218">
                      <a:moveTo>
                        <a:pt x="938" y="49"/>
                      </a:moveTo>
                      <a:lnTo>
                        <a:pt x="938" y="49"/>
                      </a:lnTo>
                      <a:lnTo>
                        <a:pt x="938" y="39"/>
                      </a:lnTo>
                      <a:lnTo>
                        <a:pt x="935" y="30"/>
                      </a:lnTo>
                      <a:lnTo>
                        <a:pt x="931" y="22"/>
                      </a:lnTo>
                      <a:lnTo>
                        <a:pt x="925" y="15"/>
                      </a:lnTo>
                      <a:lnTo>
                        <a:pt x="918" y="9"/>
                      </a:lnTo>
                      <a:lnTo>
                        <a:pt x="908" y="3"/>
                      </a:lnTo>
                      <a:lnTo>
                        <a:pt x="899" y="2"/>
                      </a:lnTo>
                      <a:lnTo>
                        <a:pt x="889" y="0"/>
                      </a:lnTo>
                      <a:lnTo>
                        <a:pt x="49" y="0"/>
                      </a:lnTo>
                      <a:lnTo>
                        <a:pt x="49" y="0"/>
                      </a:lnTo>
                      <a:lnTo>
                        <a:pt x="40" y="2"/>
                      </a:lnTo>
                      <a:lnTo>
                        <a:pt x="30" y="3"/>
                      </a:lnTo>
                      <a:lnTo>
                        <a:pt x="21" y="9"/>
                      </a:lnTo>
                      <a:lnTo>
                        <a:pt x="13" y="15"/>
                      </a:lnTo>
                      <a:lnTo>
                        <a:pt x="8" y="22"/>
                      </a:lnTo>
                      <a:lnTo>
                        <a:pt x="4" y="30"/>
                      </a:lnTo>
                      <a:lnTo>
                        <a:pt x="0" y="39"/>
                      </a:lnTo>
                      <a:lnTo>
                        <a:pt x="0" y="49"/>
                      </a:lnTo>
                      <a:lnTo>
                        <a:pt x="0" y="1169"/>
                      </a:lnTo>
                      <a:lnTo>
                        <a:pt x="0" y="1169"/>
                      </a:lnTo>
                      <a:lnTo>
                        <a:pt x="0" y="1179"/>
                      </a:lnTo>
                      <a:lnTo>
                        <a:pt x="4" y="1188"/>
                      </a:lnTo>
                      <a:lnTo>
                        <a:pt x="8" y="1197"/>
                      </a:lnTo>
                      <a:lnTo>
                        <a:pt x="13" y="1205"/>
                      </a:lnTo>
                      <a:lnTo>
                        <a:pt x="21" y="1211"/>
                      </a:lnTo>
                      <a:lnTo>
                        <a:pt x="30" y="1214"/>
                      </a:lnTo>
                      <a:lnTo>
                        <a:pt x="40" y="1218"/>
                      </a:lnTo>
                      <a:lnTo>
                        <a:pt x="49" y="1218"/>
                      </a:lnTo>
                      <a:lnTo>
                        <a:pt x="889" y="1218"/>
                      </a:lnTo>
                      <a:lnTo>
                        <a:pt x="889" y="1218"/>
                      </a:lnTo>
                      <a:lnTo>
                        <a:pt x="899" y="1218"/>
                      </a:lnTo>
                      <a:lnTo>
                        <a:pt x="908" y="1214"/>
                      </a:lnTo>
                      <a:lnTo>
                        <a:pt x="918" y="1211"/>
                      </a:lnTo>
                      <a:lnTo>
                        <a:pt x="925" y="1205"/>
                      </a:lnTo>
                      <a:lnTo>
                        <a:pt x="931" y="1197"/>
                      </a:lnTo>
                      <a:lnTo>
                        <a:pt x="935" y="1188"/>
                      </a:lnTo>
                      <a:lnTo>
                        <a:pt x="938" y="1179"/>
                      </a:lnTo>
                      <a:lnTo>
                        <a:pt x="938" y="1169"/>
                      </a:lnTo>
                      <a:lnTo>
                        <a:pt x="938" y="4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5" name="Rectangle 48"/>
                <p:cNvSpPr>
                  <a:spLocks noChangeArrowheads="1"/>
                </p:cNvSpPr>
                <p:nvPr/>
              </p:nvSpPr>
              <p:spPr bwMode="auto">
                <a:xfrm>
                  <a:off x="4511675" y="969963"/>
                  <a:ext cx="595313" cy="80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56" name="Group 55"/>
              <p:cNvGrpSpPr/>
              <p:nvPr/>
            </p:nvGrpSpPr>
            <p:grpSpPr>
              <a:xfrm>
                <a:off x="435634" y="3189335"/>
                <a:ext cx="6354722" cy="1313863"/>
                <a:chOff x="-9399909" y="2536405"/>
                <a:chExt cx="13187574" cy="2726576"/>
              </a:xfrm>
            </p:grpSpPr>
            <p:grpSp>
              <p:nvGrpSpPr>
                <p:cNvPr id="57" name="Group 56"/>
                <p:cNvGrpSpPr/>
                <p:nvPr/>
              </p:nvGrpSpPr>
              <p:grpSpPr>
                <a:xfrm>
                  <a:off x="-9399909" y="2536405"/>
                  <a:ext cx="1286846" cy="2726576"/>
                  <a:chOff x="-9399909" y="2536405"/>
                  <a:chExt cx="1286846" cy="2726576"/>
                </a:xfrm>
              </p:grpSpPr>
              <p:sp>
                <p:nvSpPr>
                  <p:cNvPr id="59" name="Freeform 54"/>
                  <p:cNvSpPr>
                    <a:spLocks noEditPoints="1"/>
                  </p:cNvSpPr>
                  <p:nvPr/>
                </p:nvSpPr>
                <p:spPr bwMode="auto">
                  <a:xfrm>
                    <a:off x="-9399909" y="2536405"/>
                    <a:ext cx="1286846" cy="2726576"/>
                  </a:xfrm>
                  <a:custGeom>
                    <a:avLst/>
                    <a:gdLst/>
                    <a:ahLst/>
                    <a:cxnLst>
                      <a:cxn ang="0">
                        <a:pos x="405" y="59"/>
                      </a:cxn>
                      <a:cxn ang="0">
                        <a:pos x="400" y="36"/>
                      </a:cxn>
                      <a:cxn ang="0">
                        <a:pos x="388" y="17"/>
                      </a:cxn>
                      <a:cxn ang="0">
                        <a:pos x="370" y="6"/>
                      </a:cxn>
                      <a:cxn ang="0">
                        <a:pos x="347" y="0"/>
                      </a:cxn>
                      <a:cxn ang="0">
                        <a:pos x="59" y="0"/>
                      </a:cxn>
                      <a:cxn ang="0">
                        <a:pos x="36" y="6"/>
                      </a:cxn>
                      <a:cxn ang="0">
                        <a:pos x="17" y="17"/>
                      </a:cxn>
                      <a:cxn ang="0">
                        <a:pos x="6" y="36"/>
                      </a:cxn>
                      <a:cxn ang="0">
                        <a:pos x="0" y="59"/>
                      </a:cxn>
                      <a:cxn ang="0">
                        <a:pos x="0" y="797"/>
                      </a:cxn>
                      <a:cxn ang="0">
                        <a:pos x="6" y="820"/>
                      </a:cxn>
                      <a:cxn ang="0">
                        <a:pos x="17" y="838"/>
                      </a:cxn>
                      <a:cxn ang="0">
                        <a:pos x="36" y="852"/>
                      </a:cxn>
                      <a:cxn ang="0">
                        <a:pos x="59" y="855"/>
                      </a:cxn>
                      <a:cxn ang="0">
                        <a:pos x="347" y="855"/>
                      </a:cxn>
                      <a:cxn ang="0">
                        <a:pos x="370" y="852"/>
                      </a:cxn>
                      <a:cxn ang="0">
                        <a:pos x="388" y="838"/>
                      </a:cxn>
                      <a:cxn ang="0">
                        <a:pos x="400" y="820"/>
                      </a:cxn>
                      <a:cxn ang="0">
                        <a:pos x="405" y="797"/>
                      </a:cxn>
                      <a:cxn ang="0">
                        <a:pos x="245" y="76"/>
                      </a:cxn>
                      <a:cxn ang="0">
                        <a:pos x="243" y="79"/>
                      </a:cxn>
                      <a:cxn ang="0">
                        <a:pos x="240" y="85"/>
                      </a:cxn>
                      <a:cxn ang="0">
                        <a:pos x="174" y="85"/>
                      </a:cxn>
                      <a:cxn ang="0">
                        <a:pos x="170" y="85"/>
                      </a:cxn>
                      <a:cxn ang="0">
                        <a:pos x="166" y="79"/>
                      </a:cxn>
                      <a:cxn ang="0">
                        <a:pos x="164" y="76"/>
                      </a:cxn>
                      <a:cxn ang="0">
                        <a:pos x="166" y="72"/>
                      </a:cxn>
                      <a:cxn ang="0">
                        <a:pos x="170" y="68"/>
                      </a:cxn>
                      <a:cxn ang="0">
                        <a:pos x="236" y="66"/>
                      </a:cxn>
                      <a:cxn ang="0">
                        <a:pos x="240" y="68"/>
                      </a:cxn>
                      <a:cxn ang="0">
                        <a:pos x="243" y="72"/>
                      </a:cxn>
                      <a:cxn ang="0">
                        <a:pos x="245" y="76"/>
                      </a:cxn>
                      <a:cxn ang="0">
                        <a:pos x="34" y="733"/>
                      </a:cxn>
                      <a:cxn ang="0">
                        <a:pos x="377" y="123"/>
                      </a:cxn>
                    </a:cxnLst>
                    <a:rect l="0" t="0" r="r" b="b"/>
                    <a:pathLst>
                      <a:path w="405" h="855">
                        <a:moveTo>
                          <a:pt x="405" y="59"/>
                        </a:moveTo>
                        <a:lnTo>
                          <a:pt x="405" y="59"/>
                        </a:lnTo>
                        <a:lnTo>
                          <a:pt x="404" y="47"/>
                        </a:lnTo>
                        <a:lnTo>
                          <a:pt x="400" y="36"/>
                        </a:lnTo>
                        <a:lnTo>
                          <a:pt x="394" y="27"/>
                        </a:lnTo>
                        <a:lnTo>
                          <a:pt x="388" y="17"/>
                        </a:lnTo>
                        <a:lnTo>
                          <a:pt x="379" y="12"/>
                        </a:lnTo>
                        <a:lnTo>
                          <a:pt x="370" y="6"/>
                        </a:lnTo>
                        <a:lnTo>
                          <a:pt x="358" y="2"/>
                        </a:lnTo>
                        <a:lnTo>
                          <a:pt x="347" y="0"/>
                        </a:lnTo>
                        <a:lnTo>
                          <a:pt x="59" y="0"/>
                        </a:lnTo>
                        <a:lnTo>
                          <a:pt x="59" y="0"/>
                        </a:lnTo>
                        <a:lnTo>
                          <a:pt x="48" y="2"/>
                        </a:lnTo>
                        <a:lnTo>
                          <a:pt x="36" y="6"/>
                        </a:lnTo>
                        <a:lnTo>
                          <a:pt x="27" y="12"/>
                        </a:lnTo>
                        <a:lnTo>
                          <a:pt x="17" y="17"/>
                        </a:lnTo>
                        <a:lnTo>
                          <a:pt x="10" y="27"/>
                        </a:lnTo>
                        <a:lnTo>
                          <a:pt x="6" y="36"/>
                        </a:lnTo>
                        <a:lnTo>
                          <a:pt x="2" y="47"/>
                        </a:lnTo>
                        <a:lnTo>
                          <a:pt x="0" y="59"/>
                        </a:lnTo>
                        <a:lnTo>
                          <a:pt x="0" y="797"/>
                        </a:lnTo>
                        <a:lnTo>
                          <a:pt x="0" y="797"/>
                        </a:lnTo>
                        <a:lnTo>
                          <a:pt x="2" y="810"/>
                        </a:lnTo>
                        <a:lnTo>
                          <a:pt x="6" y="820"/>
                        </a:lnTo>
                        <a:lnTo>
                          <a:pt x="10" y="831"/>
                        </a:lnTo>
                        <a:lnTo>
                          <a:pt x="17" y="838"/>
                        </a:lnTo>
                        <a:lnTo>
                          <a:pt x="27" y="846"/>
                        </a:lnTo>
                        <a:lnTo>
                          <a:pt x="36" y="852"/>
                        </a:lnTo>
                        <a:lnTo>
                          <a:pt x="48" y="853"/>
                        </a:lnTo>
                        <a:lnTo>
                          <a:pt x="59" y="855"/>
                        </a:lnTo>
                        <a:lnTo>
                          <a:pt x="347" y="855"/>
                        </a:lnTo>
                        <a:lnTo>
                          <a:pt x="347" y="855"/>
                        </a:lnTo>
                        <a:lnTo>
                          <a:pt x="358" y="853"/>
                        </a:lnTo>
                        <a:lnTo>
                          <a:pt x="370" y="852"/>
                        </a:lnTo>
                        <a:lnTo>
                          <a:pt x="379" y="846"/>
                        </a:lnTo>
                        <a:lnTo>
                          <a:pt x="388" y="838"/>
                        </a:lnTo>
                        <a:lnTo>
                          <a:pt x="394" y="831"/>
                        </a:lnTo>
                        <a:lnTo>
                          <a:pt x="400" y="820"/>
                        </a:lnTo>
                        <a:lnTo>
                          <a:pt x="404" y="810"/>
                        </a:lnTo>
                        <a:lnTo>
                          <a:pt x="405" y="797"/>
                        </a:lnTo>
                        <a:lnTo>
                          <a:pt x="405" y="59"/>
                        </a:lnTo>
                        <a:close/>
                        <a:moveTo>
                          <a:pt x="245" y="76"/>
                        </a:moveTo>
                        <a:lnTo>
                          <a:pt x="245" y="76"/>
                        </a:lnTo>
                        <a:lnTo>
                          <a:pt x="243" y="79"/>
                        </a:lnTo>
                        <a:lnTo>
                          <a:pt x="242" y="83"/>
                        </a:lnTo>
                        <a:lnTo>
                          <a:pt x="240" y="85"/>
                        </a:lnTo>
                        <a:lnTo>
                          <a:pt x="236" y="85"/>
                        </a:lnTo>
                        <a:lnTo>
                          <a:pt x="174" y="85"/>
                        </a:lnTo>
                        <a:lnTo>
                          <a:pt x="174" y="85"/>
                        </a:lnTo>
                        <a:lnTo>
                          <a:pt x="170" y="85"/>
                        </a:lnTo>
                        <a:lnTo>
                          <a:pt x="168" y="83"/>
                        </a:lnTo>
                        <a:lnTo>
                          <a:pt x="166" y="79"/>
                        </a:lnTo>
                        <a:lnTo>
                          <a:pt x="164" y="76"/>
                        </a:lnTo>
                        <a:lnTo>
                          <a:pt x="164" y="76"/>
                        </a:lnTo>
                        <a:lnTo>
                          <a:pt x="164" y="76"/>
                        </a:lnTo>
                        <a:lnTo>
                          <a:pt x="166" y="72"/>
                        </a:lnTo>
                        <a:lnTo>
                          <a:pt x="168" y="70"/>
                        </a:lnTo>
                        <a:lnTo>
                          <a:pt x="170" y="68"/>
                        </a:lnTo>
                        <a:lnTo>
                          <a:pt x="174" y="66"/>
                        </a:lnTo>
                        <a:lnTo>
                          <a:pt x="236" y="66"/>
                        </a:lnTo>
                        <a:lnTo>
                          <a:pt x="236" y="66"/>
                        </a:lnTo>
                        <a:lnTo>
                          <a:pt x="240" y="68"/>
                        </a:lnTo>
                        <a:lnTo>
                          <a:pt x="242" y="70"/>
                        </a:lnTo>
                        <a:lnTo>
                          <a:pt x="243" y="72"/>
                        </a:lnTo>
                        <a:lnTo>
                          <a:pt x="245" y="76"/>
                        </a:lnTo>
                        <a:lnTo>
                          <a:pt x="245" y="76"/>
                        </a:lnTo>
                        <a:close/>
                        <a:moveTo>
                          <a:pt x="377" y="733"/>
                        </a:moveTo>
                        <a:lnTo>
                          <a:pt x="34" y="733"/>
                        </a:lnTo>
                        <a:lnTo>
                          <a:pt x="34" y="123"/>
                        </a:lnTo>
                        <a:lnTo>
                          <a:pt x="377" y="123"/>
                        </a:lnTo>
                        <a:lnTo>
                          <a:pt x="377" y="73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 name="Rectangle 59"/>
                  <p:cNvSpPr>
                    <a:spLocks noChangeArrowheads="1"/>
                  </p:cNvSpPr>
                  <p:nvPr/>
                </p:nvSpPr>
                <p:spPr bwMode="auto">
                  <a:xfrm>
                    <a:off x="-9301165" y="2944054"/>
                    <a:ext cx="1089361" cy="1943005"/>
                  </a:xfrm>
                  <a:prstGeom prst="rect">
                    <a:avLst/>
                  </a:prstGeom>
                  <a:blipFill rotWithShape="1">
                    <a:blip r:embed="rId19" cstate="email">
                      <a:extLst>
                        <a:ext uri="{28A0092B-C50C-407E-A947-70E740481C1C}">
                          <a14:useLocalDpi xmlns:a14="http://schemas.microsoft.com/office/drawing/2010/main"/>
                        </a:ext>
                      </a:extLst>
                    </a:blip>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8" name="Oval 57"/>
                <p:cNvSpPr/>
                <p:nvPr/>
              </p:nvSpPr>
              <p:spPr>
                <a:xfrm>
                  <a:off x="3574191" y="3983127"/>
                  <a:ext cx="213474" cy="2134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pic>
          <p:nvPicPr>
            <p:cNvPr id="51" name="Picture 50" descr="Page7.pn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63410" y="3257550"/>
              <a:ext cx="769172" cy="914400"/>
            </a:xfrm>
            <a:prstGeom prst="rect">
              <a:avLst/>
            </a:prstGeom>
          </p:spPr>
        </p:pic>
      </p:grpSp>
    </p:spTree>
    <p:extLst>
      <p:ext uri="{BB962C8B-B14F-4D97-AF65-F5344CB8AC3E}">
        <p14:creationId xmlns:p14="http://schemas.microsoft.com/office/powerpoint/2010/main" val="1398313671"/>
      </p:ext>
    </p:extLst>
  </p:cSld>
  <p:clrMapOvr>
    <a:masterClrMapping/>
  </p:clrMapOvr>
  <mc:AlternateContent xmlns:mc="http://schemas.openxmlformats.org/markup-compatibility/2006" xmlns:p14="http://schemas.microsoft.com/office/powerpoint/2010/main">
    <mc:Choice Requires="p14">
      <p:transition p14:dur="0" advClick="0" advTm="1500"/>
    </mc:Choice>
    <mc:Fallback xmlns="">
      <p:transition advClick="0" advTm="150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3</a:t>
            </a:fld>
            <a:endParaRPr lang="en-US">
              <a:solidFill>
                <a:prstClr val="black">
                  <a:lumMod val="85000"/>
                  <a:lumOff val="15000"/>
                </a:prstClr>
              </a:solidFill>
            </a:endParaRPr>
          </a:p>
        </p:txBody>
      </p:sp>
      <p:sp>
        <p:nvSpPr>
          <p:cNvPr id="2" name="Rectangle 1"/>
          <p:cNvSpPr/>
          <p:nvPr/>
        </p:nvSpPr>
        <p:spPr>
          <a:xfrm>
            <a:off x="236266" y="4171950"/>
            <a:ext cx="1900080" cy="584776"/>
          </a:xfrm>
          <a:prstGeom prst="rect">
            <a:avLst/>
          </a:prstGeom>
          <a:noFill/>
        </p:spPr>
        <p:txBody>
          <a:bodyPr wrap="none" lIns="91440" tIns="45720" rIns="91440" bIns="45720">
            <a:spAutoFit/>
          </a:bodyPr>
          <a:lstStyle/>
          <a:p>
            <a:pPr algn="ctr"/>
            <a:r>
              <a:rPr lang="en-US" sz="3200" b="1" cap="none" spc="0"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DESKTOP</a:t>
            </a:r>
            <a:endParaRPr lang="en-US" sz="3200" b="1" cap="none" spc="0" dirty="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endParaRPr>
          </a:p>
        </p:txBody>
      </p:sp>
    </p:spTree>
    <p:extLst>
      <p:ext uri="{BB962C8B-B14F-4D97-AF65-F5344CB8AC3E}">
        <p14:creationId xmlns:p14="http://schemas.microsoft.com/office/powerpoint/2010/main" val="343302705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 y="1581150"/>
            <a:ext cx="4419600" cy="1492704"/>
          </a:xfrm>
          <a:prstGeom prst="rect">
            <a:avLst/>
          </a:prstGeom>
        </p:spPr>
        <p:txBody>
          <a:bodyPr wrap="square" lIns="91428" tIns="45714" rIns="91428" bIns="45714" numCol="1" spcCol="274283">
            <a:spAutoFit/>
          </a:bodyPr>
          <a:lstStyle/>
          <a:p>
            <a:r>
              <a:rPr lang="en-US" sz="1100" dirty="0">
                <a:solidFill>
                  <a:prstClr val="black"/>
                </a:solidFill>
                <a:cs typeface="Source Sans Pro Light"/>
              </a:rPr>
              <a:t>Unique content and/or destination developed by the OSG development and editorial teams in collaboration with client.</a:t>
            </a:r>
          </a:p>
          <a:p>
            <a:endParaRPr lang="en-US" sz="1100" dirty="0">
              <a:solidFill>
                <a:prstClr val="black"/>
              </a:solidFill>
              <a:cs typeface="Source Sans Pro Light"/>
            </a:endParaRPr>
          </a:p>
          <a:p>
            <a:r>
              <a:rPr lang="en-US" sz="1100" dirty="0">
                <a:solidFill>
                  <a:prstClr val="black"/>
                </a:solidFill>
                <a:cs typeface="Source Sans Pro Light"/>
              </a:rPr>
              <a:t>Branded native ad units  served across the OSG network to drive and support engagement with the content. </a:t>
            </a:r>
          </a:p>
          <a:p>
            <a:endParaRPr lang="en-US" sz="1100" dirty="0">
              <a:solidFill>
                <a:prstClr val="black"/>
              </a:solidFill>
              <a:cs typeface="Source Sans Pro Light"/>
            </a:endParaRPr>
          </a:p>
          <a:p>
            <a:r>
              <a:rPr lang="en-US" sz="1100" dirty="0">
                <a:solidFill>
                  <a:prstClr val="black"/>
                </a:solidFill>
                <a:cs typeface="Source Sans Pro Light"/>
              </a:rPr>
              <a:t>Web site development, copy, </a:t>
            </a:r>
            <a:r>
              <a:rPr lang="en-US" sz="1100" dirty="0" smtClean="0">
                <a:solidFill>
                  <a:prstClr val="black"/>
                </a:solidFill>
                <a:cs typeface="Source Sans Pro Light"/>
              </a:rPr>
              <a:t>creative</a:t>
            </a:r>
            <a:r>
              <a:rPr lang="en-US" sz="1100" dirty="0">
                <a:solidFill>
                  <a:prstClr val="black"/>
                </a:solidFill>
                <a:cs typeface="Source Sans Pro Light"/>
              </a:rPr>
              <a:t> </a:t>
            </a:r>
            <a:r>
              <a:rPr lang="en-US" sz="1100" dirty="0" err="1" smtClean="0">
                <a:solidFill>
                  <a:prstClr val="black"/>
                </a:solidFill>
                <a:cs typeface="Source Sans Pro Light"/>
              </a:rPr>
              <a:t>etc</a:t>
            </a:r>
            <a:r>
              <a:rPr lang="en-US" sz="1100" dirty="0" smtClean="0">
                <a:solidFill>
                  <a:prstClr val="black"/>
                </a:solidFill>
                <a:cs typeface="Source Sans Pro Light"/>
              </a:rPr>
              <a:t> </a:t>
            </a:r>
            <a:endParaRPr lang="en-US" sz="1100" dirty="0">
              <a:solidFill>
                <a:prstClr val="black"/>
              </a:solidFill>
              <a:cs typeface="Source Sans Pro Light"/>
            </a:endParaRPr>
          </a:p>
          <a:p>
            <a:endParaRPr lang="en-US" sz="1400" dirty="0">
              <a:solidFill>
                <a:prstClr val="black"/>
              </a:solidFill>
              <a:latin typeface="Source Sans Pro Light"/>
              <a:cs typeface="Source Sans Pro Light"/>
            </a:endParaRPr>
          </a:p>
        </p:txBody>
      </p:sp>
      <p:grpSp>
        <p:nvGrpSpPr>
          <p:cNvPr id="13" name="Group 12"/>
          <p:cNvGrpSpPr/>
          <p:nvPr/>
        </p:nvGrpSpPr>
        <p:grpSpPr>
          <a:xfrm>
            <a:off x="5029200" y="1276350"/>
            <a:ext cx="6991165" cy="3276600"/>
            <a:chOff x="304801" y="670624"/>
            <a:chExt cx="8177428" cy="3832574"/>
          </a:xfrm>
        </p:grpSpPr>
        <p:grpSp>
          <p:nvGrpSpPr>
            <p:cNvPr id="14" name="Group 13"/>
            <p:cNvGrpSpPr/>
            <p:nvPr/>
          </p:nvGrpSpPr>
          <p:grpSpPr>
            <a:xfrm>
              <a:off x="304801" y="670624"/>
              <a:ext cx="4225874" cy="3365497"/>
              <a:chOff x="2590800" y="2268538"/>
              <a:chExt cx="2206625" cy="1757362"/>
            </a:xfrm>
          </p:grpSpPr>
          <p:sp>
            <p:nvSpPr>
              <p:cNvPr id="27" name="Rectangle 6"/>
              <p:cNvSpPr>
                <a:spLocks noChangeArrowheads="1"/>
              </p:cNvSpPr>
              <p:nvPr/>
            </p:nvSpPr>
            <p:spPr bwMode="auto">
              <a:xfrm>
                <a:off x="2698749" y="2340770"/>
                <a:ext cx="2003425" cy="1138238"/>
              </a:xfrm>
              <a:prstGeom prst="rect">
                <a:avLst/>
              </a:prstGeom>
              <a:blipFill rotWithShape="1">
                <a:blip r:embed="rId2" cstate="email">
                  <a:extLst>
                    <a:ext uri="{28A0092B-C50C-407E-A947-70E740481C1C}">
                      <a14:useLocalDpi xmlns:a14="http://schemas.microsoft.com/office/drawing/2010/main"/>
                    </a:ext>
                  </a:extLst>
                </a:blip>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Rectangle 7"/>
              <p:cNvSpPr>
                <a:spLocks noChangeArrowheads="1"/>
              </p:cNvSpPr>
              <p:nvPr/>
            </p:nvSpPr>
            <p:spPr bwMode="auto">
              <a:xfrm>
                <a:off x="2692400" y="2354263"/>
                <a:ext cx="2003425" cy="1138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9"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5975" y="3994150"/>
                <a:ext cx="695325" cy="31750"/>
              </a:xfrm>
              <a:prstGeom prst="rect">
                <a:avLst/>
              </a:prstGeom>
              <a:noFill/>
              <a:ln w="9525">
                <a:noFill/>
                <a:miter lim="800000"/>
                <a:headEnd/>
                <a:tailEnd/>
              </a:ln>
            </p:spPr>
          </p:pic>
          <p:pic>
            <p:nvPicPr>
              <p:cNvPr id="30"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38513" y="3763963"/>
                <a:ext cx="623888" cy="255588"/>
              </a:xfrm>
              <a:prstGeom prst="rect">
                <a:avLst/>
              </a:prstGeom>
              <a:noFill/>
              <a:ln w="9525">
                <a:noFill/>
                <a:miter lim="800000"/>
                <a:headEnd/>
                <a:tailEnd/>
              </a:ln>
            </p:spPr>
          </p:pic>
          <p:pic>
            <p:nvPicPr>
              <p:cNvPr id="31"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49700" y="3892550"/>
                <a:ext cx="112713" cy="115888"/>
              </a:xfrm>
              <a:prstGeom prst="rect">
                <a:avLst/>
              </a:prstGeom>
              <a:noFill/>
              <a:ln w="9525">
                <a:noFill/>
                <a:miter lim="800000"/>
                <a:headEnd/>
                <a:tailEnd/>
              </a:ln>
            </p:spPr>
          </p:pic>
          <p:pic>
            <p:nvPicPr>
              <p:cNvPr id="32" name="Picture 1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62400" y="3997325"/>
                <a:ext cx="84138" cy="23813"/>
              </a:xfrm>
              <a:prstGeom prst="rect">
                <a:avLst/>
              </a:prstGeom>
              <a:noFill/>
              <a:ln w="9525">
                <a:noFill/>
                <a:miter lim="800000"/>
                <a:headEnd/>
                <a:tailEnd/>
              </a:ln>
            </p:spPr>
          </p:pic>
          <p:pic>
            <p:nvPicPr>
              <p:cNvPr id="33" name="Picture 1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38563" y="3890963"/>
                <a:ext cx="319088" cy="130175"/>
              </a:xfrm>
              <a:prstGeom prst="rect">
                <a:avLst/>
              </a:prstGeom>
              <a:noFill/>
              <a:ln w="9525">
                <a:noFill/>
                <a:miter lim="800000"/>
                <a:headEnd/>
                <a:tailEnd/>
              </a:ln>
            </p:spPr>
          </p:pic>
          <p:pic>
            <p:nvPicPr>
              <p:cNvPr id="34" name="Picture 1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87725" y="3910013"/>
                <a:ext cx="49213" cy="49213"/>
              </a:xfrm>
              <a:prstGeom prst="rect">
                <a:avLst/>
              </a:prstGeom>
              <a:noFill/>
              <a:ln w="9525">
                <a:noFill/>
                <a:miter lim="800000"/>
                <a:headEnd/>
                <a:tailEnd/>
              </a:ln>
            </p:spPr>
          </p:pic>
          <p:pic>
            <p:nvPicPr>
              <p:cNvPr id="35" name="Picture 1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402013" y="4006850"/>
                <a:ext cx="36513" cy="14288"/>
              </a:xfrm>
              <a:prstGeom prst="rect">
                <a:avLst/>
              </a:prstGeom>
              <a:noFill/>
              <a:ln w="9525">
                <a:noFill/>
                <a:miter lim="800000"/>
                <a:headEnd/>
                <a:tailEnd/>
              </a:ln>
            </p:spPr>
          </p:pic>
          <p:pic>
            <p:nvPicPr>
              <p:cNvPr id="36" name="Picture 1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338513" y="3890963"/>
                <a:ext cx="331788" cy="130175"/>
              </a:xfrm>
              <a:prstGeom prst="rect">
                <a:avLst/>
              </a:prstGeom>
              <a:noFill/>
              <a:ln w="9525">
                <a:noFill/>
                <a:miter lim="800000"/>
                <a:headEnd/>
                <a:tailEnd/>
              </a:ln>
            </p:spPr>
          </p:pic>
          <p:pic>
            <p:nvPicPr>
              <p:cNvPr id="37" name="Picture 17"/>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425825" y="4008438"/>
                <a:ext cx="550863" cy="12700"/>
              </a:xfrm>
              <a:prstGeom prst="rect">
                <a:avLst/>
              </a:prstGeom>
              <a:noFill/>
              <a:ln w="9525">
                <a:noFill/>
                <a:miter lim="800000"/>
                <a:headEnd/>
                <a:tailEnd/>
              </a:ln>
            </p:spPr>
          </p:pic>
          <p:pic>
            <p:nvPicPr>
              <p:cNvPr id="38" name="Picture 18"/>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476625" y="4006850"/>
                <a:ext cx="447675" cy="14288"/>
              </a:xfrm>
              <a:prstGeom prst="rect">
                <a:avLst/>
              </a:prstGeom>
              <a:noFill/>
              <a:ln w="9525">
                <a:noFill/>
                <a:miter lim="800000"/>
                <a:headEnd/>
                <a:tailEnd/>
              </a:ln>
            </p:spPr>
          </p:pic>
          <p:pic>
            <p:nvPicPr>
              <p:cNvPr id="39" name="Picture 19"/>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736975" y="4006850"/>
                <a:ext cx="188913" cy="14288"/>
              </a:xfrm>
              <a:prstGeom prst="rect">
                <a:avLst/>
              </a:prstGeom>
              <a:noFill/>
              <a:ln w="9525">
                <a:noFill/>
                <a:miter lim="800000"/>
                <a:headEnd/>
                <a:tailEnd/>
              </a:ln>
            </p:spPr>
          </p:pic>
          <p:pic>
            <p:nvPicPr>
              <p:cNvPr id="40" name="Picture 20"/>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476625" y="4006851"/>
                <a:ext cx="196850" cy="14288"/>
              </a:xfrm>
              <a:prstGeom prst="rect">
                <a:avLst/>
              </a:prstGeom>
              <a:noFill/>
              <a:ln w="9525">
                <a:noFill/>
                <a:miter lim="800000"/>
                <a:headEnd/>
                <a:tailEnd/>
              </a:ln>
            </p:spPr>
          </p:pic>
          <p:pic>
            <p:nvPicPr>
              <p:cNvPr id="41" name="Picture 21"/>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590800" y="3573464"/>
                <a:ext cx="2206625" cy="201613"/>
              </a:xfrm>
              <a:prstGeom prst="rect">
                <a:avLst/>
              </a:prstGeom>
              <a:noFill/>
              <a:ln w="9525">
                <a:noFill/>
                <a:miter lim="800000"/>
                <a:headEnd/>
                <a:tailEnd/>
              </a:ln>
            </p:spPr>
          </p:pic>
          <p:sp>
            <p:nvSpPr>
              <p:cNvPr id="42" name="Freeform 22"/>
              <p:cNvSpPr>
                <a:spLocks noEditPoints="1"/>
              </p:cNvSpPr>
              <p:nvPr/>
            </p:nvSpPr>
            <p:spPr bwMode="auto">
              <a:xfrm>
                <a:off x="2597150" y="2268539"/>
                <a:ext cx="2193925" cy="1309688"/>
              </a:xfrm>
              <a:custGeom>
                <a:avLst/>
                <a:gdLst/>
                <a:ahLst/>
                <a:cxnLst>
                  <a:cxn ang="0">
                    <a:pos x="2682" y="0"/>
                  </a:cxn>
                  <a:cxn ang="0">
                    <a:pos x="1407" y="0"/>
                  </a:cxn>
                  <a:cxn ang="0">
                    <a:pos x="1363" y="0"/>
                  </a:cxn>
                  <a:cxn ang="0">
                    <a:pos x="88" y="0"/>
                  </a:cxn>
                  <a:cxn ang="0">
                    <a:pos x="88" y="0"/>
                  </a:cxn>
                  <a:cxn ang="0">
                    <a:pos x="71" y="2"/>
                  </a:cxn>
                  <a:cxn ang="0">
                    <a:pos x="54" y="6"/>
                  </a:cxn>
                  <a:cxn ang="0">
                    <a:pos x="39" y="11"/>
                  </a:cxn>
                  <a:cxn ang="0">
                    <a:pos x="26" y="21"/>
                  </a:cxn>
                  <a:cxn ang="0">
                    <a:pos x="15" y="32"/>
                  </a:cxn>
                  <a:cxn ang="0">
                    <a:pos x="7" y="45"/>
                  </a:cxn>
                  <a:cxn ang="0">
                    <a:pos x="2" y="58"/>
                  </a:cxn>
                  <a:cxn ang="0">
                    <a:pos x="0" y="75"/>
                  </a:cxn>
                  <a:cxn ang="0">
                    <a:pos x="0" y="1650"/>
                  </a:cxn>
                  <a:cxn ang="0">
                    <a:pos x="2765" y="1650"/>
                  </a:cxn>
                  <a:cxn ang="0">
                    <a:pos x="2765" y="75"/>
                  </a:cxn>
                  <a:cxn ang="0">
                    <a:pos x="2765" y="75"/>
                  </a:cxn>
                  <a:cxn ang="0">
                    <a:pos x="2763" y="58"/>
                  </a:cxn>
                  <a:cxn ang="0">
                    <a:pos x="2759" y="45"/>
                  </a:cxn>
                  <a:cxn ang="0">
                    <a:pos x="2750" y="32"/>
                  </a:cxn>
                  <a:cxn ang="0">
                    <a:pos x="2740" y="21"/>
                  </a:cxn>
                  <a:cxn ang="0">
                    <a:pos x="2727" y="11"/>
                  </a:cxn>
                  <a:cxn ang="0">
                    <a:pos x="2714" y="6"/>
                  </a:cxn>
                  <a:cxn ang="0">
                    <a:pos x="2699" y="2"/>
                  </a:cxn>
                  <a:cxn ang="0">
                    <a:pos x="2682" y="0"/>
                  </a:cxn>
                  <a:cxn ang="0">
                    <a:pos x="2644" y="1529"/>
                  </a:cxn>
                  <a:cxn ang="0">
                    <a:pos x="120" y="1529"/>
                  </a:cxn>
                  <a:cxn ang="0">
                    <a:pos x="120" y="105"/>
                  </a:cxn>
                  <a:cxn ang="0">
                    <a:pos x="2644" y="105"/>
                  </a:cxn>
                  <a:cxn ang="0">
                    <a:pos x="2644" y="1529"/>
                  </a:cxn>
                </a:cxnLst>
                <a:rect l="0" t="0" r="r" b="b"/>
                <a:pathLst>
                  <a:path w="2765" h="1650">
                    <a:moveTo>
                      <a:pt x="2682" y="0"/>
                    </a:moveTo>
                    <a:lnTo>
                      <a:pt x="1407" y="0"/>
                    </a:lnTo>
                    <a:lnTo>
                      <a:pt x="1363" y="0"/>
                    </a:lnTo>
                    <a:lnTo>
                      <a:pt x="88" y="0"/>
                    </a:lnTo>
                    <a:lnTo>
                      <a:pt x="88" y="0"/>
                    </a:lnTo>
                    <a:lnTo>
                      <a:pt x="71" y="2"/>
                    </a:lnTo>
                    <a:lnTo>
                      <a:pt x="54" y="6"/>
                    </a:lnTo>
                    <a:lnTo>
                      <a:pt x="39" y="11"/>
                    </a:lnTo>
                    <a:lnTo>
                      <a:pt x="26" y="21"/>
                    </a:lnTo>
                    <a:lnTo>
                      <a:pt x="15" y="32"/>
                    </a:lnTo>
                    <a:lnTo>
                      <a:pt x="7" y="45"/>
                    </a:lnTo>
                    <a:lnTo>
                      <a:pt x="2" y="58"/>
                    </a:lnTo>
                    <a:lnTo>
                      <a:pt x="0" y="75"/>
                    </a:lnTo>
                    <a:lnTo>
                      <a:pt x="0" y="1650"/>
                    </a:lnTo>
                    <a:lnTo>
                      <a:pt x="2765" y="1650"/>
                    </a:lnTo>
                    <a:lnTo>
                      <a:pt x="2765" y="75"/>
                    </a:lnTo>
                    <a:lnTo>
                      <a:pt x="2765" y="75"/>
                    </a:lnTo>
                    <a:lnTo>
                      <a:pt x="2763" y="58"/>
                    </a:lnTo>
                    <a:lnTo>
                      <a:pt x="2759" y="45"/>
                    </a:lnTo>
                    <a:lnTo>
                      <a:pt x="2750" y="32"/>
                    </a:lnTo>
                    <a:lnTo>
                      <a:pt x="2740" y="21"/>
                    </a:lnTo>
                    <a:lnTo>
                      <a:pt x="2727" y="11"/>
                    </a:lnTo>
                    <a:lnTo>
                      <a:pt x="2714" y="6"/>
                    </a:lnTo>
                    <a:lnTo>
                      <a:pt x="2699" y="2"/>
                    </a:lnTo>
                    <a:lnTo>
                      <a:pt x="2682" y="0"/>
                    </a:lnTo>
                    <a:close/>
                    <a:moveTo>
                      <a:pt x="2644" y="1529"/>
                    </a:moveTo>
                    <a:lnTo>
                      <a:pt x="120" y="1529"/>
                    </a:lnTo>
                    <a:lnTo>
                      <a:pt x="120" y="105"/>
                    </a:lnTo>
                    <a:lnTo>
                      <a:pt x="2644" y="105"/>
                    </a:lnTo>
                    <a:lnTo>
                      <a:pt x="2644" y="152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Freeform 23"/>
              <p:cNvSpPr>
                <a:spLocks/>
              </p:cNvSpPr>
              <p:nvPr/>
            </p:nvSpPr>
            <p:spPr bwMode="auto">
              <a:xfrm>
                <a:off x="2597150" y="2268538"/>
                <a:ext cx="2193925" cy="1309688"/>
              </a:xfrm>
              <a:custGeom>
                <a:avLst/>
                <a:gdLst/>
                <a:ahLst/>
                <a:cxnLst>
                  <a:cxn ang="0">
                    <a:pos x="2682" y="0"/>
                  </a:cxn>
                  <a:cxn ang="0">
                    <a:pos x="1407" y="0"/>
                  </a:cxn>
                  <a:cxn ang="0">
                    <a:pos x="1363" y="0"/>
                  </a:cxn>
                  <a:cxn ang="0">
                    <a:pos x="88" y="0"/>
                  </a:cxn>
                  <a:cxn ang="0">
                    <a:pos x="88" y="0"/>
                  </a:cxn>
                  <a:cxn ang="0">
                    <a:pos x="71" y="2"/>
                  </a:cxn>
                  <a:cxn ang="0">
                    <a:pos x="54" y="6"/>
                  </a:cxn>
                  <a:cxn ang="0">
                    <a:pos x="39" y="11"/>
                  </a:cxn>
                  <a:cxn ang="0">
                    <a:pos x="26" y="21"/>
                  </a:cxn>
                  <a:cxn ang="0">
                    <a:pos x="15" y="32"/>
                  </a:cxn>
                  <a:cxn ang="0">
                    <a:pos x="7" y="45"/>
                  </a:cxn>
                  <a:cxn ang="0">
                    <a:pos x="2" y="58"/>
                  </a:cxn>
                  <a:cxn ang="0">
                    <a:pos x="0" y="75"/>
                  </a:cxn>
                  <a:cxn ang="0">
                    <a:pos x="0" y="1650"/>
                  </a:cxn>
                  <a:cxn ang="0">
                    <a:pos x="2765" y="1650"/>
                  </a:cxn>
                  <a:cxn ang="0">
                    <a:pos x="2765" y="75"/>
                  </a:cxn>
                  <a:cxn ang="0">
                    <a:pos x="2765" y="75"/>
                  </a:cxn>
                  <a:cxn ang="0">
                    <a:pos x="2763" y="58"/>
                  </a:cxn>
                  <a:cxn ang="0">
                    <a:pos x="2759" y="45"/>
                  </a:cxn>
                  <a:cxn ang="0">
                    <a:pos x="2750" y="32"/>
                  </a:cxn>
                  <a:cxn ang="0">
                    <a:pos x="2740" y="21"/>
                  </a:cxn>
                  <a:cxn ang="0">
                    <a:pos x="2727" y="11"/>
                  </a:cxn>
                  <a:cxn ang="0">
                    <a:pos x="2714" y="6"/>
                  </a:cxn>
                  <a:cxn ang="0">
                    <a:pos x="2699" y="2"/>
                  </a:cxn>
                  <a:cxn ang="0">
                    <a:pos x="2682" y="0"/>
                  </a:cxn>
                </a:cxnLst>
                <a:rect l="0" t="0" r="r" b="b"/>
                <a:pathLst>
                  <a:path w="2765" h="1650">
                    <a:moveTo>
                      <a:pt x="2682" y="0"/>
                    </a:moveTo>
                    <a:lnTo>
                      <a:pt x="1407" y="0"/>
                    </a:lnTo>
                    <a:lnTo>
                      <a:pt x="1363" y="0"/>
                    </a:lnTo>
                    <a:lnTo>
                      <a:pt x="88" y="0"/>
                    </a:lnTo>
                    <a:lnTo>
                      <a:pt x="88" y="0"/>
                    </a:lnTo>
                    <a:lnTo>
                      <a:pt x="71" y="2"/>
                    </a:lnTo>
                    <a:lnTo>
                      <a:pt x="54" y="6"/>
                    </a:lnTo>
                    <a:lnTo>
                      <a:pt x="39" y="11"/>
                    </a:lnTo>
                    <a:lnTo>
                      <a:pt x="26" y="21"/>
                    </a:lnTo>
                    <a:lnTo>
                      <a:pt x="15" y="32"/>
                    </a:lnTo>
                    <a:lnTo>
                      <a:pt x="7" y="45"/>
                    </a:lnTo>
                    <a:lnTo>
                      <a:pt x="2" y="58"/>
                    </a:lnTo>
                    <a:lnTo>
                      <a:pt x="0" y="75"/>
                    </a:lnTo>
                    <a:lnTo>
                      <a:pt x="0" y="1650"/>
                    </a:lnTo>
                    <a:lnTo>
                      <a:pt x="2765" y="1650"/>
                    </a:lnTo>
                    <a:lnTo>
                      <a:pt x="2765" y="75"/>
                    </a:lnTo>
                    <a:lnTo>
                      <a:pt x="2765" y="75"/>
                    </a:lnTo>
                    <a:lnTo>
                      <a:pt x="2763" y="58"/>
                    </a:lnTo>
                    <a:lnTo>
                      <a:pt x="2759" y="45"/>
                    </a:lnTo>
                    <a:lnTo>
                      <a:pt x="2750" y="32"/>
                    </a:lnTo>
                    <a:lnTo>
                      <a:pt x="2740" y="21"/>
                    </a:lnTo>
                    <a:lnTo>
                      <a:pt x="2727" y="11"/>
                    </a:lnTo>
                    <a:lnTo>
                      <a:pt x="2714" y="6"/>
                    </a:lnTo>
                    <a:lnTo>
                      <a:pt x="2699" y="2"/>
                    </a:lnTo>
                    <a:lnTo>
                      <a:pt x="268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Rectangle 24"/>
              <p:cNvSpPr>
                <a:spLocks noChangeArrowheads="1"/>
              </p:cNvSpPr>
              <p:nvPr/>
            </p:nvSpPr>
            <p:spPr bwMode="auto">
              <a:xfrm>
                <a:off x="2692400" y="2352676"/>
                <a:ext cx="2003425" cy="1130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5" name="Picture 25"/>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590800" y="3573463"/>
                <a:ext cx="2206625" cy="201613"/>
              </a:xfrm>
              <a:prstGeom prst="rect">
                <a:avLst/>
              </a:prstGeom>
              <a:noFill/>
              <a:ln w="9525">
                <a:noFill/>
                <a:miter lim="800000"/>
                <a:headEnd/>
                <a:tailEnd/>
              </a:ln>
            </p:spPr>
          </p:pic>
        </p:grpSp>
        <p:sp>
          <p:nvSpPr>
            <p:cNvPr id="15" name="Freeform 31"/>
            <p:cNvSpPr>
              <a:spLocks/>
            </p:cNvSpPr>
            <p:nvPr/>
          </p:nvSpPr>
          <p:spPr bwMode="auto">
            <a:xfrm>
              <a:off x="2874362" y="1920262"/>
              <a:ext cx="3372995" cy="2273362"/>
            </a:xfrm>
            <a:custGeom>
              <a:avLst/>
              <a:gdLst/>
              <a:ahLst/>
              <a:cxnLst>
                <a:cxn ang="0">
                  <a:pos x="1729" y="1111"/>
                </a:cxn>
                <a:cxn ang="0">
                  <a:pos x="1729" y="1111"/>
                </a:cxn>
                <a:cxn ang="0">
                  <a:pos x="1729" y="1122"/>
                </a:cxn>
                <a:cxn ang="0">
                  <a:pos x="1725" y="1132"/>
                </a:cxn>
                <a:cxn ang="0">
                  <a:pos x="1722" y="1141"/>
                </a:cxn>
                <a:cxn ang="0">
                  <a:pos x="1718" y="1149"/>
                </a:cxn>
                <a:cxn ang="0">
                  <a:pos x="1712" y="1156"/>
                </a:cxn>
                <a:cxn ang="0">
                  <a:pos x="1705" y="1160"/>
                </a:cxn>
                <a:cxn ang="0">
                  <a:pos x="1697" y="1164"/>
                </a:cxn>
                <a:cxn ang="0">
                  <a:pos x="1690" y="1166"/>
                </a:cxn>
                <a:cxn ang="0">
                  <a:pos x="39" y="1166"/>
                </a:cxn>
                <a:cxn ang="0">
                  <a:pos x="39" y="1166"/>
                </a:cxn>
                <a:cxn ang="0">
                  <a:pos x="32" y="1164"/>
                </a:cxn>
                <a:cxn ang="0">
                  <a:pos x="24" y="1160"/>
                </a:cxn>
                <a:cxn ang="0">
                  <a:pos x="17" y="1156"/>
                </a:cxn>
                <a:cxn ang="0">
                  <a:pos x="11" y="1149"/>
                </a:cxn>
                <a:cxn ang="0">
                  <a:pos x="6" y="1141"/>
                </a:cxn>
                <a:cxn ang="0">
                  <a:pos x="4" y="1132"/>
                </a:cxn>
                <a:cxn ang="0">
                  <a:pos x="0" y="1122"/>
                </a:cxn>
                <a:cxn ang="0">
                  <a:pos x="0" y="1111"/>
                </a:cxn>
                <a:cxn ang="0">
                  <a:pos x="0" y="53"/>
                </a:cxn>
                <a:cxn ang="0">
                  <a:pos x="0" y="53"/>
                </a:cxn>
                <a:cxn ang="0">
                  <a:pos x="0" y="43"/>
                </a:cxn>
                <a:cxn ang="0">
                  <a:pos x="4" y="32"/>
                </a:cxn>
                <a:cxn ang="0">
                  <a:pos x="6" y="24"/>
                </a:cxn>
                <a:cxn ang="0">
                  <a:pos x="11" y="15"/>
                </a:cxn>
                <a:cxn ang="0">
                  <a:pos x="17" y="9"/>
                </a:cxn>
                <a:cxn ang="0">
                  <a:pos x="24" y="4"/>
                </a:cxn>
                <a:cxn ang="0">
                  <a:pos x="32" y="2"/>
                </a:cxn>
                <a:cxn ang="0">
                  <a:pos x="39" y="0"/>
                </a:cxn>
                <a:cxn ang="0">
                  <a:pos x="1690" y="0"/>
                </a:cxn>
                <a:cxn ang="0">
                  <a:pos x="1690" y="0"/>
                </a:cxn>
                <a:cxn ang="0">
                  <a:pos x="1697" y="2"/>
                </a:cxn>
                <a:cxn ang="0">
                  <a:pos x="1705" y="4"/>
                </a:cxn>
                <a:cxn ang="0">
                  <a:pos x="1712" y="9"/>
                </a:cxn>
                <a:cxn ang="0">
                  <a:pos x="1718" y="15"/>
                </a:cxn>
                <a:cxn ang="0">
                  <a:pos x="1722" y="24"/>
                </a:cxn>
                <a:cxn ang="0">
                  <a:pos x="1725" y="32"/>
                </a:cxn>
                <a:cxn ang="0">
                  <a:pos x="1729" y="43"/>
                </a:cxn>
                <a:cxn ang="0">
                  <a:pos x="1729" y="53"/>
                </a:cxn>
                <a:cxn ang="0">
                  <a:pos x="1729" y="1111"/>
                </a:cxn>
              </a:cxnLst>
              <a:rect l="0" t="0" r="r" b="b"/>
              <a:pathLst>
                <a:path w="1729" h="1166">
                  <a:moveTo>
                    <a:pt x="1729" y="1111"/>
                  </a:moveTo>
                  <a:lnTo>
                    <a:pt x="1729" y="1111"/>
                  </a:lnTo>
                  <a:lnTo>
                    <a:pt x="1729" y="1122"/>
                  </a:lnTo>
                  <a:lnTo>
                    <a:pt x="1725" y="1132"/>
                  </a:lnTo>
                  <a:lnTo>
                    <a:pt x="1722" y="1141"/>
                  </a:lnTo>
                  <a:lnTo>
                    <a:pt x="1718" y="1149"/>
                  </a:lnTo>
                  <a:lnTo>
                    <a:pt x="1712" y="1156"/>
                  </a:lnTo>
                  <a:lnTo>
                    <a:pt x="1705" y="1160"/>
                  </a:lnTo>
                  <a:lnTo>
                    <a:pt x="1697" y="1164"/>
                  </a:lnTo>
                  <a:lnTo>
                    <a:pt x="1690" y="1166"/>
                  </a:lnTo>
                  <a:lnTo>
                    <a:pt x="39" y="1166"/>
                  </a:lnTo>
                  <a:lnTo>
                    <a:pt x="39" y="1166"/>
                  </a:lnTo>
                  <a:lnTo>
                    <a:pt x="32" y="1164"/>
                  </a:lnTo>
                  <a:lnTo>
                    <a:pt x="24" y="1160"/>
                  </a:lnTo>
                  <a:lnTo>
                    <a:pt x="17" y="1156"/>
                  </a:lnTo>
                  <a:lnTo>
                    <a:pt x="11" y="1149"/>
                  </a:lnTo>
                  <a:lnTo>
                    <a:pt x="6" y="1141"/>
                  </a:lnTo>
                  <a:lnTo>
                    <a:pt x="4" y="1132"/>
                  </a:lnTo>
                  <a:lnTo>
                    <a:pt x="0" y="1122"/>
                  </a:lnTo>
                  <a:lnTo>
                    <a:pt x="0" y="1111"/>
                  </a:lnTo>
                  <a:lnTo>
                    <a:pt x="0" y="53"/>
                  </a:lnTo>
                  <a:lnTo>
                    <a:pt x="0" y="53"/>
                  </a:lnTo>
                  <a:lnTo>
                    <a:pt x="0" y="43"/>
                  </a:lnTo>
                  <a:lnTo>
                    <a:pt x="4" y="32"/>
                  </a:lnTo>
                  <a:lnTo>
                    <a:pt x="6" y="24"/>
                  </a:lnTo>
                  <a:lnTo>
                    <a:pt x="11" y="15"/>
                  </a:lnTo>
                  <a:lnTo>
                    <a:pt x="17" y="9"/>
                  </a:lnTo>
                  <a:lnTo>
                    <a:pt x="24" y="4"/>
                  </a:lnTo>
                  <a:lnTo>
                    <a:pt x="32" y="2"/>
                  </a:lnTo>
                  <a:lnTo>
                    <a:pt x="39" y="0"/>
                  </a:lnTo>
                  <a:lnTo>
                    <a:pt x="1690" y="0"/>
                  </a:lnTo>
                  <a:lnTo>
                    <a:pt x="1690" y="0"/>
                  </a:lnTo>
                  <a:lnTo>
                    <a:pt x="1697" y="2"/>
                  </a:lnTo>
                  <a:lnTo>
                    <a:pt x="1705" y="4"/>
                  </a:lnTo>
                  <a:lnTo>
                    <a:pt x="1712" y="9"/>
                  </a:lnTo>
                  <a:lnTo>
                    <a:pt x="1718" y="15"/>
                  </a:lnTo>
                  <a:lnTo>
                    <a:pt x="1722" y="24"/>
                  </a:lnTo>
                  <a:lnTo>
                    <a:pt x="1725" y="32"/>
                  </a:lnTo>
                  <a:lnTo>
                    <a:pt x="1729" y="43"/>
                  </a:lnTo>
                  <a:lnTo>
                    <a:pt x="1729" y="53"/>
                  </a:lnTo>
                  <a:lnTo>
                    <a:pt x="1729" y="111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6" name="Group 15"/>
            <p:cNvGrpSpPr/>
            <p:nvPr/>
          </p:nvGrpSpPr>
          <p:grpSpPr>
            <a:xfrm>
              <a:off x="1023432" y="2419121"/>
              <a:ext cx="7458797" cy="1999166"/>
              <a:chOff x="716324" y="884238"/>
              <a:chExt cx="4466864" cy="1197243"/>
            </a:xfrm>
          </p:grpSpPr>
          <p:sp>
            <p:nvSpPr>
              <p:cNvPr id="22" name="Rectangle 44"/>
              <p:cNvSpPr>
                <a:spLocks noChangeArrowheads="1"/>
              </p:cNvSpPr>
              <p:nvPr/>
            </p:nvSpPr>
            <p:spPr bwMode="auto">
              <a:xfrm>
                <a:off x="789349" y="1197243"/>
                <a:ext cx="592138" cy="801688"/>
              </a:xfrm>
              <a:prstGeom prst="rect">
                <a:avLst/>
              </a:prstGeom>
              <a:blipFill rotWithShape="1">
                <a:blip r:embed="rId17" cstate="email">
                  <a:extLst>
                    <a:ext uri="{28A0092B-C50C-407E-A947-70E740481C1C}">
                      <a14:useLocalDpi xmlns:a14="http://schemas.microsoft.com/office/drawing/2010/main"/>
                    </a:ext>
                  </a:extLst>
                </a:blip>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Rectangle 45"/>
              <p:cNvSpPr>
                <a:spLocks noChangeArrowheads="1"/>
              </p:cNvSpPr>
              <p:nvPr/>
            </p:nvSpPr>
            <p:spPr bwMode="auto">
              <a:xfrm>
                <a:off x="4511675" y="968375"/>
                <a:ext cx="592138" cy="801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46"/>
              <p:cNvSpPr>
                <a:spLocks noEditPoints="1"/>
              </p:cNvSpPr>
              <p:nvPr/>
            </p:nvSpPr>
            <p:spPr bwMode="auto">
              <a:xfrm>
                <a:off x="716324" y="1113106"/>
                <a:ext cx="744538" cy="968375"/>
              </a:xfrm>
              <a:custGeom>
                <a:avLst/>
                <a:gdLst/>
                <a:ahLst/>
                <a:cxnLst>
                  <a:cxn ang="0">
                    <a:pos x="938" y="49"/>
                  </a:cxn>
                  <a:cxn ang="0">
                    <a:pos x="938" y="49"/>
                  </a:cxn>
                  <a:cxn ang="0">
                    <a:pos x="938" y="39"/>
                  </a:cxn>
                  <a:cxn ang="0">
                    <a:pos x="935" y="30"/>
                  </a:cxn>
                  <a:cxn ang="0">
                    <a:pos x="931" y="22"/>
                  </a:cxn>
                  <a:cxn ang="0">
                    <a:pos x="925" y="15"/>
                  </a:cxn>
                  <a:cxn ang="0">
                    <a:pos x="918" y="9"/>
                  </a:cxn>
                  <a:cxn ang="0">
                    <a:pos x="908" y="3"/>
                  </a:cxn>
                  <a:cxn ang="0">
                    <a:pos x="899" y="2"/>
                  </a:cxn>
                  <a:cxn ang="0">
                    <a:pos x="889" y="0"/>
                  </a:cxn>
                  <a:cxn ang="0">
                    <a:pos x="49" y="0"/>
                  </a:cxn>
                  <a:cxn ang="0">
                    <a:pos x="49" y="0"/>
                  </a:cxn>
                  <a:cxn ang="0">
                    <a:pos x="40" y="2"/>
                  </a:cxn>
                  <a:cxn ang="0">
                    <a:pos x="30" y="3"/>
                  </a:cxn>
                  <a:cxn ang="0">
                    <a:pos x="21" y="9"/>
                  </a:cxn>
                  <a:cxn ang="0">
                    <a:pos x="13" y="15"/>
                  </a:cxn>
                  <a:cxn ang="0">
                    <a:pos x="8" y="22"/>
                  </a:cxn>
                  <a:cxn ang="0">
                    <a:pos x="4" y="30"/>
                  </a:cxn>
                  <a:cxn ang="0">
                    <a:pos x="0" y="39"/>
                  </a:cxn>
                  <a:cxn ang="0">
                    <a:pos x="0" y="49"/>
                  </a:cxn>
                  <a:cxn ang="0">
                    <a:pos x="0" y="1169"/>
                  </a:cxn>
                  <a:cxn ang="0">
                    <a:pos x="0" y="1169"/>
                  </a:cxn>
                  <a:cxn ang="0">
                    <a:pos x="0" y="1179"/>
                  </a:cxn>
                  <a:cxn ang="0">
                    <a:pos x="4" y="1188"/>
                  </a:cxn>
                  <a:cxn ang="0">
                    <a:pos x="8" y="1197"/>
                  </a:cxn>
                  <a:cxn ang="0">
                    <a:pos x="13" y="1205"/>
                  </a:cxn>
                  <a:cxn ang="0">
                    <a:pos x="21" y="1211"/>
                  </a:cxn>
                  <a:cxn ang="0">
                    <a:pos x="30" y="1214"/>
                  </a:cxn>
                  <a:cxn ang="0">
                    <a:pos x="40" y="1218"/>
                  </a:cxn>
                  <a:cxn ang="0">
                    <a:pos x="49" y="1218"/>
                  </a:cxn>
                  <a:cxn ang="0">
                    <a:pos x="889" y="1218"/>
                  </a:cxn>
                  <a:cxn ang="0">
                    <a:pos x="889" y="1218"/>
                  </a:cxn>
                  <a:cxn ang="0">
                    <a:pos x="899" y="1218"/>
                  </a:cxn>
                  <a:cxn ang="0">
                    <a:pos x="908" y="1214"/>
                  </a:cxn>
                  <a:cxn ang="0">
                    <a:pos x="918" y="1211"/>
                  </a:cxn>
                  <a:cxn ang="0">
                    <a:pos x="925" y="1205"/>
                  </a:cxn>
                  <a:cxn ang="0">
                    <a:pos x="931" y="1197"/>
                  </a:cxn>
                  <a:cxn ang="0">
                    <a:pos x="935" y="1188"/>
                  </a:cxn>
                  <a:cxn ang="0">
                    <a:pos x="938" y="1179"/>
                  </a:cxn>
                  <a:cxn ang="0">
                    <a:pos x="938" y="1169"/>
                  </a:cxn>
                  <a:cxn ang="0">
                    <a:pos x="938" y="49"/>
                  </a:cxn>
                  <a:cxn ang="0">
                    <a:pos x="842" y="1115"/>
                  </a:cxn>
                  <a:cxn ang="0">
                    <a:pos x="93" y="1115"/>
                  </a:cxn>
                  <a:cxn ang="0">
                    <a:pos x="93" y="107"/>
                  </a:cxn>
                  <a:cxn ang="0">
                    <a:pos x="842" y="107"/>
                  </a:cxn>
                  <a:cxn ang="0">
                    <a:pos x="842" y="1115"/>
                  </a:cxn>
                </a:cxnLst>
                <a:rect l="0" t="0" r="r" b="b"/>
                <a:pathLst>
                  <a:path w="938" h="1218">
                    <a:moveTo>
                      <a:pt x="938" y="49"/>
                    </a:moveTo>
                    <a:lnTo>
                      <a:pt x="938" y="49"/>
                    </a:lnTo>
                    <a:lnTo>
                      <a:pt x="938" y="39"/>
                    </a:lnTo>
                    <a:lnTo>
                      <a:pt x="935" y="30"/>
                    </a:lnTo>
                    <a:lnTo>
                      <a:pt x="931" y="22"/>
                    </a:lnTo>
                    <a:lnTo>
                      <a:pt x="925" y="15"/>
                    </a:lnTo>
                    <a:lnTo>
                      <a:pt x="918" y="9"/>
                    </a:lnTo>
                    <a:lnTo>
                      <a:pt x="908" y="3"/>
                    </a:lnTo>
                    <a:lnTo>
                      <a:pt x="899" y="2"/>
                    </a:lnTo>
                    <a:lnTo>
                      <a:pt x="889" y="0"/>
                    </a:lnTo>
                    <a:lnTo>
                      <a:pt x="49" y="0"/>
                    </a:lnTo>
                    <a:lnTo>
                      <a:pt x="49" y="0"/>
                    </a:lnTo>
                    <a:lnTo>
                      <a:pt x="40" y="2"/>
                    </a:lnTo>
                    <a:lnTo>
                      <a:pt x="30" y="3"/>
                    </a:lnTo>
                    <a:lnTo>
                      <a:pt x="21" y="9"/>
                    </a:lnTo>
                    <a:lnTo>
                      <a:pt x="13" y="15"/>
                    </a:lnTo>
                    <a:lnTo>
                      <a:pt x="8" y="22"/>
                    </a:lnTo>
                    <a:lnTo>
                      <a:pt x="4" y="30"/>
                    </a:lnTo>
                    <a:lnTo>
                      <a:pt x="0" y="39"/>
                    </a:lnTo>
                    <a:lnTo>
                      <a:pt x="0" y="49"/>
                    </a:lnTo>
                    <a:lnTo>
                      <a:pt x="0" y="1169"/>
                    </a:lnTo>
                    <a:lnTo>
                      <a:pt x="0" y="1169"/>
                    </a:lnTo>
                    <a:lnTo>
                      <a:pt x="0" y="1179"/>
                    </a:lnTo>
                    <a:lnTo>
                      <a:pt x="4" y="1188"/>
                    </a:lnTo>
                    <a:lnTo>
                      <a:pt x="8" y="1197"/>
                    </a:lnTo>
                    <a:lnTo>
                      <a:pt x="13" y="1205"/>
                    </a:lnTo>
                    <a:lnTo>
                      <a:pt x="21" y="1211"/>
                    </a:lnTo>
                    <a:lnTo>
                      <a:pt x="30" y="1214"/>
                    </a:lnTo>
                    <a:lnTo>
                      <a:pt x="40" y="1218"/>
                    </a:lnTo>
                    <a:lnTo>
                      <a:pt x="49" y="1218"/>
                    </a:lnTo>
                    <a:lnTo>
                      <a:pt x="889" y="1218"/>
                    </a:lnTo>
                    <a:lnTo>
                      <a:pt x="889" y="1218"/>
                    </a:lnTo>
                    <a:lnTo>
                      <a:pt x="899" y="1218"/>
                    </a:lnTo>
                    <a:lnTo>
                      <a:pt x="908" y="1214"/>
                    </a:lnTo>
                    <a:lnTo>
                      <a:pt x="918" y="1211"/>
                    </a:lnTo>
                    <a:lnTo>
                      <a:pt x="925" y="1205"/>
                    </a:lnTo>
                    <a:lnTo>
                      <a:pt x="931" y="1197"/>
                    </a:lnTo>
                    <a:lnTo>
                      <a:pt x="935" y="1188"/>
                    </a:lnTo>
                    <a:lnTo>
                      <a:pt x="938" y="1179"/>
                    </a:lnTo>
                    <a:lnTo>
                      <a:pt x="938" y="1169"/>
                    </a:lnTo>
                    <a:lnTo>
                      <a:pt x="938" y="49"/>
                    </a:lnTo>
                    <a:close/>
                    <a:moveTo>
                      <a:pt x="842" y="1115"/>
                    </a:moveTo>
                    <a:lnTo>
                      <a:pt x="93" y="1115"/>
                    </a:lnTo>
                    <a:lnTo>
                      <a:pt x="93" y="107"/>
                    </a:lnTo>
                    <a:lnTo>
                      <a:pt x="842" y="107"/>
                    </a:lnTo>
                    <a:lnTo>
                      <a:pt x="842" y="111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47"/>
              <p:cNvSpPr>
                <a:spLocks/>
              </p:cNvSpPr>
              <p:nvPr/>
            </p:nvSpPr>
            <p:spPr bwMode="auto">
              <a:xfrm>
                <a:off x="4438650" y="884238"/>
                <a:ext cx="744538" cy="968375"/>
              </a:xfrm>
              <a:custGeom>
                <a:avLst/>
                <a:gdLst/>
                <a:ahLst/>
                <a:cxnLst>
                  <a:cxn ang="0">
                    <a:pos x="938" y="49"/>
                  </a:cxn>
                  <a:cxn ang="0">
                    <a:pos x="938" y="49"/>
                  </a:cxn>
                  <a:cxn ang="0">
                    <a:pos x="938" y="39"/>
                  </a:cxn>
                  <a:cxn ang="0">
                    <a:pos x="935" y="30"/>
                  </a:cxn>
                  <a:cxn ang="0">
                    <a:pos x="931" y="22"/>
                  </a:cxn>
                  <a:cxn ang="0">
                    <a:pos x="925" y="15"/>
                  </a:cxn>
                  <a:cxn ang="0">
                    <a:pos x="918" y="9"/>
                  </a:cxn>
                  <a:cxn ang="0">
                    <a:pos x="908" y="3"/>
                  </a:cxn>
                  <a:cxn ang="0">
                    <a:pos x="899" y="2"/>
                  </a:cxn>
                  <a:cxn ang="0">
                    <a:pos x="889" y="0"/>
                  </a:cxn>
                  <a:cxn ang="0">
                    <a:pos x="49" y="0"/>
                  </a:cxn>
                  <a:cxn ang="0">
                    <a:pos x="49" y="0"/>
                  </a:cxn>
                  <a:cxn ang="0">
                    <a:pos x="40" y="2"/>
                  </a:cxn>
                  <a:cxn ang="0">
                    <a:pos x="30" y="3"/>
                  </a:cxn>
                  <a:cxn ang="0">
                    <a:pos x="21" y="9"/>
                  </a:cxn>
                  <a:cxn ang="0">
                    <a:pos x="13" y="15"/>
                  </a:cxn>
                  <a:cxn ang="0">
                    <a:pos x="8" y="22"/>
                  </a:cxn>
                  <a:cxn ang="0">
                    <a:pos x="4" y="30"/>
                  </a:cxn>
                  <a:cxn ang="0">
                    <a:pos x="0" y="39"/>
                  </a:cxn>
                  <a:cxn ang="0">
                    <a:pos x="0" y="49"/>
                  </a:cxn>
                  <a:cxn ang="0">
                    <a:pos x="0" y="1169"/>
                  </a:cxn>
                  <a:cxn ang="0">
                    <a:pos x="0" y="1169"/>
                  </a:cxn>
                  <a:cxn ang="0">
                    <a:pos x="0" y="1179"/>
                  </a:cxn>
                  <a:cxn ang="0">
                    <a:pos x="4" y="1188"/>
                  </a:cxn>
                  <a:cxn ang="0">
                    <a:pos x="8" y="1197"/>
                  </a:cxn>
                  <a:cxn ang="0">
                    <a:pos x="13" y="1205"/>
                  </a:cxn>
                  <a:cxn ang="0">
                    <a:pos x="21" y="1211"/>
                  </a:cxn>
                  <a:cxn ang="0">
                    <a:pos x="30" y="1214"/>
                  </a:cxn>
                  <a:cxn ang="0">
                    <a:pos x="40" y="1218"/>
                  </a:cxn>
                  <a:cxn ang="0">
                    <a:pos x="49" y="1218"/>
                  </a:cxn>
                  <a:cxn ang="0">
                    <a:pos x="889" y="1218"/>
                  </a:cxn>
                  <a:cxn ang="0">
                    <a:pos x="889" y="1218"/>
                  </a:cxn>
                  <a:cxn ang="0">
                    <a:pos x="899" y="1218"/>
                  </a:cxn>
                  <a:cxn ang="0">
                    <a:pos x="908" y="1214"/>
                  </a:cxn>
                  <a:cxn ang="0">
                    <a:pos x="918" y="1211"/>
                  </a:cxn>
                  <a:cxn ang="0">
                    <a:pos x="925" y="1205"/>
                  </a:cxn>
                  <a:cxn ang="0">
                    <a:pos x="931" y="1197"/>
                  </a:cxn>
                  <a:cxn ang="0">
                    <a:pos x="935" y="1188"/>
                  </a:cxn>
                  <a:cxn ang="0">
                    <a:pos x="938" y="1179"/>
                  </a:cxn>
                  <a:cxn ang="0">
                    <a:pos x="938" y="1169"/>
                  </a:cxn>
                  <a:cxn ang="0">
                    <a:pos x="938" y="49"/>
                  </a:cxn>
                </a:cxnLst>
                <a:rect l="0" t="0" r="r" b="b"/>
                <a:pathLst>
                  <a:path w="938" h="1218">
                    <a:moveTo>
                      <a:pt x="938" y="49"/>
                    </a:moveTo>
                    <a:lnTo>
                      <a:pt x="938" y="49"/>
                    </a:lnTo>
                    <a:lnTo>
                      <a:pt x="938" y="39"/>
                    </a:lnTo>
                    <a:lnTo>
                      <a:pt x="935" y="30"/>
                    </a:lnTo>
                    <a:lnTo>
                      <a:pt x="931" y="22"/>
                    </a:lnTo>
                    <a:lnTo>
                      <a:pt x="925" y="15"/>
                    </a:lnTo>
                    <a:lnTo>
                      <a:pt x="918" y="9"/>
                    </a:lnTo>
                    <a:lnTo>
                      <a:pt x="908" y="3"/>
                    </a:lnTo>
                    <a:lnTo>
                      <a:pt x="899" y="2"/>
                    </a:lnTo>
                    <a:lnTo>
                      <a:pt x="889" y="0"/>
                    </a:lnTo>
                    <a:lnTo>
                      <a:pt x="49" y="0"/>
                    </a:lnTo>
                    <a:lnTo>
                      <a:pt x="49" y="0"/>
                    </a:lnTo>
                    <a:lnTo>
                      <a:pt x="40" y="2"/>
                    </a:lnTo>
                    <a:lnTo>
                      <a:pt x="30" y="3"/>
                    </a:lnTo>
                    <a:lnTo>
                      <a:pt x="21" y="9"/>
                    </a:lnTo>
                    <a:lnTo>
                      <a:pt x="13" y="15"/>
                    </a:lnTo>
                    <a:lnTo>
                      <a:pt x="8" y="22"/>
                    </a:lnTo>
                    <a:lnTo>
                      <a:pt x="4" y="30"/>
                    </a:lnTo>
                    <a:lnTo>
                      <a:pt x="0" y="39"/>
                    </a:lnTo>
                    <a:lnTo>
                      <a:pt x="0" y="49"/>
                    </a:lnTo>
                    <a:lnTo>
                      <a:pt x="0" y="1169"/>
                    </a:lnTo>
                    <a:lnTo>
                      <a:pt x="0" y="1169"/>
                    </a:lnTo>
                    <a:lnTo>
                      <a:pt x="0" y="1179"/>
                    </a:lnTo>
                    <a:lnTo>
                      <a:pt x="4" y="1188"/>
                    </a:lnTo>
                    <a:lnTo>
                      <a:pt x="8" y="1197"/>
                    </a:lnTo>
                    <a:lnTo>
                      <a:pt x="13" y="1205"/>
                    </a:lnTo>
                    <a:lnTo>
                      <a:pt x="21" y="1211"/>
                    </a:lnTo>
                    <a:lnTo>
                      <a:pt x="30" y="1214"/>
                    </a:lnTo>
                    <a:lnTo>
                      <a:pt x="40" y="1218"/>
                    </a:lnTo>
                    <a:lnTo>
                      <a:pt x="49" y="1218"/>
                    </a:lnTo>
                    <a:lnTo>
                      <a:pt x="889" y="1218"/>
                    </a:lnTo>
                    <a:lnTo>
                      <a:pt x="889" y="1218"/>
                    </a:lnTo>
                    <a:lnTo>
                      <a:pt x="899" y="1218"/>
                    </a:lnTo>
                    <a:lnTo>
                      <a:pt x="908" y="1214"/>
                    </a:lnTo>
                    <a:lnTo>
                      <a:pt x="918" y="1211"/>
                    </a:lnTo>
                    <a:lnTo>
                      <a:pt x="925" y="1205"/>
                    </a:lnTo>
                    <a:lnTo>
                      <a:pt x="931" y="1197"/>
                    </a:lnTo>
                    <a:lnTo>
                      <a:pt x="935" y="1188"/>
                    </a:lnTo>
                    <a:lnTo>
                      <a:pt x="938" y="1179"/>
                    </a:lnTo>
                    <a:lnTo>
                      <a:pt x="938" y="1169"/>
                    </a:lnTo>
                    <a:lnTo>
                      <a:pt x="938" y="4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Rectangle 48"/>
              <p:cNvSpPr>
                <a:spLocks noChangeArrowheads="1"/>
              </p:cNvSpPr>
              <p:nvPr/>
            </p:nvSpPr>
            <p:spPr bwMode="auto">
              <a:xfrm>
                <a:off x="4511675" y="969963"/>
                <a:ext cx="595313" cy="80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8" name="Group 17"/>
            <p:cNvGrpSpPr/>
            <p:nvPr/>
          </p:nvGrpSpPr>
          <p:grpSpPr>
            <a:xfrm>
              <a:off x="435633" y="3189334"/>
              <a:ext cx="620095" cy="1313864"/>
              <a:chOff x="-9399909" y="2536405"/>
              <a:chExt cx="1286846" cy="2726576"/>
            </a:xfrm>
          </p:grpSpPr>
          <p:sp>
            <p:nvSpPr>
              <p:cNvPr id="20" name="Freeform 54"/>
              <p:cNvSpPr>
                <a:spLocks noEditPoints="1"/>
              </p:cNvSpPr>
              <p:nvPr/>
            </p:nvSpPr>
            <p:spPr bwMode="auto">
              <a:xfrm>
                <a:off x="-9399909" y="2536405"/>
                <a:ext cx="1286846" cy="2726576"/>
              </a:xfrm>
              <a:custGeom>
                <a:avLst/>
                <a:gdLst/>
                <a:ahLst/>
                <a:cxnLst>
                  <a:cxn ang="0">
                    <a:pos x="405" y="59"/>
                  </a:cxn>
                  <a:cxn ang="0">
                    <a:pos x="400" y="36"/>
                  </a:cxn>
                  <a:cxn ang="0">
                    <a:pos x="388" y="17"/>
                  </a:cxn>
                  <a:cxn ang="0">
                    <a:pos x="370" y="6"/>
                  </a:cxn>
                  <a:cxn ang="0">
                    <a:pos x="347" y="0"/>
                  </a:cxn>
                  <a:cxn ang="0">
                    <a:pos x="59" y="0"/>
                  </a:cxn>
                  <a:cxn ang="0">
                    <a:pos x="36" y="6"/>
                  </a:cxn>
                  <a:cxn ang="0">
                    <a:pos x="17" y="17"/>
                  </a:cxn>
                  <a:cxn ang="0">
                    <a:pos x="6" y="36"/>
                  </a:cxn>
                  <a:cxn ang="0">
                    <a:pos x="0" y="59"/>
                  </a:cxn>
                  <a:cxn ang="0">
                    <a:pos x="0" y="797"/>
                  </a:cxn>
                  <a:cxn ang="0">
                    <a:pos x="6" y="820"/>
                  </a:cxn>
                  <a:cxn ang="0">
                    <a:pos x="17" y="838"/>
                  </a:cxn>
                  <a:cxn ang="0">
                    <a:pos x="36" y="852"/>
                  </a:cxn>
                  <a:cxn ang="0">
                    <a:pos x="59" y="855"/>
                  </a:cxn>
                  <a:cxn ang="0">
                    <a:pos x="347" y="855"/>
                  </a:cxn>
                  <a:cxn ang="0">
                    <a:pos x="370" y="852"/>
                  </a:cxn>
                  <a:cxn ang="0">
                    <a:pos x="388" y="838"/>
                  </a:cxn>
                  <a:cxn ang="0">
                    <a:pos x="400" y="820"/>
                  </a:cxn>
                  <a:cxn ang="0">
                    <a:pos x="405" y="797"/>
                  </a:cxn>
                  <a:cxn ang="0">
                    <a:pos x="245" y="76"/>
                  </a:cxn>
                  <a:cxn ang="0">
                    <a:pos x="243" y="79"/>
                  </a:cxn>
                  <a:cxn ang="0">
                    <a:pos x="240" y="85"/>
                  </a:cxn>
                  <a:cxn ang="0">
                    <a:pos x="174" y="85"/>
                  </a:cxn>
                  <a:cxn ang="0">
                    <a:pos x="170" y="85"/>
                  </a:cxn>
                  <a:cxn ang="0">
                    <a:pos x="166" y="79"/>
                  </a:cxn>
                  <a:cxn ang="0">
                    <a:pos x="164" y="76"/>
                  </a:cxn>
                  <a:cxn ang="0">
                    <a:pos x="166" y="72"/>
                  </a:cxn>
                  <a:cxn ang="0">
                    <a:pos x="170" y="68"/>
                  </a:cxn>
                  <a:cxn ang="0">
                    <a:pos x="236" y="66"/>
                  </a:cxn>
                  <a:cxn ang="0">
                    <a:pos x="240" y="68"/>
                  </a:cxn>
                  <a:cxn ang="0">
                    <a:pos x="243" y="72"/>
                  </a:cxn>
                  <a:cxn ang="0">
                    <a:pos x="245" y="76"/>
                  </a:cxn>
                  <a:cxn ang="0">
                    <a:pos x="34" y="733"/>
                  </a:cxn>
                  <a:cxn ang="0">
                    <a:pos x="377" y="123"/>
                  </a:cxn>
                </a:cxnLst>
                <a:rect l="0" t="0" r="r" b="b"/>
                <a:pathLst>
                  <a:path w="405" h="855">
                    <a:moveTo>
                      <a:pt x="405" y="59"/>
                    </a:moveTo>
                    <a:lnTo>
                      <a:pt x="405" y="59"/>
                    </a:lnTo>
                    <a:lnTo>
                      <a:pt x="404" y="47"/>
                    </a:lnTo>
                    <a:lnTo>
                      <a:pt x="400" y="36"/>
                    </a:lnTo>
                    <a:lnTo>
                      <a:pt x="394" y="27"/>
                    </a:lnTo>
                    <a:lnTo>
                      <a:pt x="388" y="17"/>
                    </a:lnTo>
                    <a:lnTo>
                      <a:pt x="379" y="12"/>
                    </a:lnTo>
                    <a:lnTo>
                      <a:pt x="370" y="6"/>
                    </a:lnTo>
                    <a:lnTo>
                      <a:pt x="358" y="2"/>
                    </a:lnTo>
                    <a:lnTo>
                      <a:pt x="347" y="0"/>
                    </a:lnTo>
                    <a:lnTo>
                      <a:pt x="59" y="0"/>
                    </a:lnTo>
                    <a:lnTo>
                      <a:pt x="59" y="0"/>
                    </a:lnTo>
                    <a:lnTo>
                      <a:pt x="48" y="2"/>
                    </a:lnTo>
                    <a:lnTo>
                      <a:pt x="36" y="6"/>
                    </a:lnTo>
                    <a:lnTo>
                      <a:pt x="27" y="12"/>
                    </a:lnTo>
                    <a:lnTo>
                      <a:pt x="17" y="17"/>
                    </a:lnTo>
                    <a:lnTo>
                      <a:pt x="10" y="27"/>
                    </a:lnTo>
                    <a:lnTo>
                      <a:pt x="6" y="36"/>
                    </a:lnTo>
                    <a:lnTo>
                      <a:pt x="2" y="47"/>
                    </a:lnTo>
                    <a:lnTo>
                      <a:pt x="0" y="59"/>
                    </a:lnTo>
                    <a:lnTo>
                      <a:pt x="0" y="797"/>
                    </a:lnTo>
                    <a:lnTo>
                      <a:pt x="0" y="797"/>
                    </a:lnTo>
                    <a:lnTo>
                      <a:pt x="2" y="810"/>
                    </a:lnTo>
                    <a:lnTo>
                      <a:pt x="6" y="820"/>
                    </a:lnTo>
                    <a:lnTo>
                      <a:pt x="10" y="831"/>
                    </a:lnTo>
                    <a:lnTo>
                      <a:pt x="17" y="838"/>
                    </a:lnTo>
                    <a:lnTo>
                      <a:pt x="27" y="846"/>
                    </a:lnTo>
                    <a:lnTo>
                      <a:pt x="36" y="852"/>
                    </a:lnTo>
                    <a:lnTo>
                      <a:pt x="48" y="853"/>
                    </a:lnTo>
                    <a:lnTo>
                      <a:pt x="59" y="855"/>
                    </a:lnTo>
                    <a:lnTo>
                      <a:pt x="347" y="855"/>
                    </a:lnTo>
                    <a:lnTo>
                      <a:pt x="347" y="855"/>
                    </a:lnTo>
                    <a:lnTo>
                      <a:pt x="358" y="853"/>
                    </a:lnTo>
                    <a:lnTo>
                      <a:pt x="370" y="852"/>
                    </a:lnTo>
                    <a:lnTo>
                      <a:pt x="379" y="846"/>
                    </a:lnTo>
                    <a:lnTo>
                      <a:pt x="388" y="838"/>
                    </a:lnTo>
                    <a:lnTo>
                      <a:pt x="394" y="831"/>
                    </a:lnTo>
                    <a:lnTo>
                      <a:pt x="400" y="820"/>
                    </a:lnTo>
                    <a:lnTo>
                      <a:pt x="404" y="810"/>
                    </a:lnTo>
                    <a:lnTo>
                      <a:pt x="405" y="797"/>
                    </a:lnTo>
                    <a:lnTo>
                      <a:pt x="405" y="59"/>
                    </a:lnTo>
                    <a:close/>
                    <a:moveTo>
                      <a:pt x="245" y="76"/>
                    </a:moveTo>
                    <a:lnTo>
                      <a:pt x="245" y="76"/>
                    </a:lnTo>
                    <a:lnTo>
                      <a:pt x="243" y="79"/>
                    </a:lnTo>
                    <a:lnTo>
                      <a:pt x="242" y="83"/>
                    </a:lnTo>
                    <a:lnTo>
                      <a:pt x="240" y="85"/>
                    </a:lnTo>
                    <a:lnTo>
                      <a:pt x="236" y="85"/>
                    </a:lnTo>
                    <a:lnTo>
                      <a:pt x="174" y="85"/>
                    </a:lnTo>
                    <a:lnTo>
                      <a:pt x="174" y="85"/>
                    </a:lnTo>
                    <a:lnTo>
                      <a:pt x="170" y="85"/>
                    </a:lnTo>
                    <a:lnTo>
                      <a:pt x="168" y="83"/>
                    </a:lnTo>
                    <a:lnTo>
                      <a:pt x="166" y="79"/>
                    </a:lnTo>
                    <a:lnTo>
                      <a:pt x="164" y="76"/>
                    </a:lnTo>
                    <a:lnTo>
                      <a:pt x="164" y="76"/>
                    </a:lnTo>
                    <a:lnTo>
                      <a:pt x="164" y="76"/>
                    </a:lnTo>
                    <a:lnTo>
                      <a:pt x="166" y="72"/>
                    </a:lnTo>
                    <a:lnTo>
                      <a:pt x="168" y="70"/>
                    </a:lnTo>
                    <a:lnTo>
                      <a:pt x="170" y="68"/>
                    </a:lnTo>
                    <a:lnTo>
                      <a:pt x="174" y="66"/>
                    </a:lnTo>
                    <a:lnTo>
                      <a:pt x="236" y="66"/>
                    </a:lnTo>
                    <a:lnTo>
                      <a:pt x="236" y="66"/>
                    </a:lnTo>
                    <a:lnTo>
                      <a:pt x="240" y="68"/>
                    </a:lnTo>
                    <a:lnTo>
                      <a:pt x="242" y="70"/>
                    </a:lnTo>
                    <a:lnTo>
                      <a:pt x="243" y="72"/>
                    </a:lnTo>
                    <a:lnTo>
                      <a:pt x="245" y="76"/>
                    </a:lnTo>
                    <a:lnTo>
                      <a:pt x="245" y="76"/>
                    </a:lnTo>
                    <a:close/>
                    <a:moveTo>
                      <a:pt x="377" y="733"/>
                    </a:moveTo>
                    <a:lnTo>
                      <a:pt x="34" y="733"/>
                    </a:lnTo>
                    <a:lnTo>
                      <a:pt x="34" y="123"/>
                    </a:lnTo>
                    <a:lnTo>
                      <a:pt x="377" y="123"/>
                    </a:lnTo>
                    <a:lnTo>
                      <a:pt x="377" y="73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Rectangle 58"/>
              <p:cNvSpPr>
                <a:spLocks noChangeArrowheads="1"/>
              </p:cNvSpPr>
              <p:nvPr/>
            </p:nvSpPr>
            <p:spPr bwMode="auto">
              <a:xfrm>
                <a:off x="-9301165" y="2944054"/>
                <a:ext cx="1089361" cy="1943005"/>
              </a:xfrm>
              <a:prstGeom prst="rect">
                <a:avLst/>
              </a:prstGeom>
              <a:blipFill rotWithShape="1">
                <a:blip r:embed="rId18" cstate="email">
                  <a:extLst>
                    <a:ext uri="{28A0092B-C50C-407E-A947-70E740481C1C}">
                      <a14:useLocalDpi xmlns:a14="http://schemas.microsoft.com/office/drawing/2010/main"/>
                    </a:ext>
                  </a:extLst>
                </a:blip>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pic>
        <p:nvPicPr>
          <p:cNvPr id="46" name="Picture 45" descr="Native_Outdoors_logo_v2_white.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416519" y="0"/>
            <a:ext cx="1727482" cy="1276350"/>
          </a:xfrm>
          <a:prstGeom prst="rect">
            <a:avLst/>
          </a:prstGeom>
        </p:spPr>
      </p:pic>
      <p:sp>
        <p:nvSpPr>
          <p:cNvPr id="47" name="TextBox 46"/>
          <p:cNvSpPr txBox="1"/>
          <p:nvPr/>
        </p:nvSpPr>
        <p:spPr>
          <a:xfrm>
            <a:off x="152400" y="133350"/>
            <a:ext cx="5415641" cy="584763"/>
          </a:xfrm>
          <a:prstGeom prst="rect">
            <a:avLst/>
          </a:prstGeom>
          <a:noFill/>
        </p:spPr>
        <p:txBody>
          <a:bodyPr wrap="none" lIns="91428" tIns="45714" rIns="91428" bIns="45714" rtlCol="0">
            <a:spAutoFit/>
          </a:bodyPr>
          <a:lstStyle/>
          <a:p>
            <a:r>
              <a:rPr lang="en-US" sz="3200" b="1" dirty="0">
                <a:solidFill>
                  <a:prstClr val="white">
                    <a:lumMod val="50000"/>
                  </a:prstClr>
                </a:solidFill>
                <a:latin typeface="+mj-lt"/>
                <a:ea typeface="Open Sans" pitchFamily="34" charset="0"/>
                <a:cs typeface="Open Sans" pitchFamily="34" charset="0"/>
              </a:rPr>
              <a:t>Custom Content Platforms</a:t>
            </a:r>
          </a:p>
        </p:txBody>
      </p:sp>
    </p:spTree>
    <p:extLst>
      <p:ext uri="{BB962C8B-B14F-4D97-AF65-F5344CB8AC3E}">
        <p14:creationId xmlns:p14="http://schemas.microsoft.com/office/powerpoint/2010/main" val="2913918922"/>
      </p:ext>
    </p:extLst>
  </p:cSld>
  <p:clrMapOvr>
    <a:masterClrMapping/>
  </p:clrMapOvr>
  <mc:AlternateContent xmlns:mc="http://schemas.openxmlformats.org/markup-compatibility/2006" xmlns:p14="http://schemas.microsoft.com/office/powerpoint/2010/main">
    <mc:Choice Requires="p14">
      <p:transition p14:dur="0" advClick="0" advTm="1500"/>
    </mc:Choice>
    <mc:Fallback xmlns="">
      <p:transition advClick="0" advTm="1500"/>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66700" y="140391"/>
            <a:ext cx="82978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b="1" dirty="0">
                <a:solidFill>
                  <a:srgbClr val="FFFFFF"/>
                </a:solidFill>
                <a:latin typeface="Century Gothic"/>
                <a:cs typeface="Century Gothic"/>
              </a:rPr>
              <a:t>Outdoor Channel – Digital</a:t>
            </a:r>
          </a:p>
          <a:p>
            <a:r>
              <a:rPr lang="en-US" sz="2400" dirty="0" smtClean="0">
                <a:solidFill>
                  <a:srgbClr val="FFFFFF"/>
                </a:solidFill>
                <a:latin typeface="Century Gothic"/>
                <a:cs typeface="Century Gothic"/>
              </a:rPr>
              <a:t>Video Content</a:t>
            </a:r>
          </a:p>
        </p:txBody>
      </p:sp>
      <p:sp>
        <p:nvSpPr>
          <p:cNvPr id="3" name="TextBox 2"/>
          <p:cNvSpPr txBox="1"/>
          <p:nvPr/>
        </p:nvSpPr>
        <p:spPr>
          <a:xfrm>
            <a:off x="228600" y="971550"/>
            <a:ext cx="4248151" cy="2616101"/>
          </a:xfrm>
          <a:prstGeom prst="rect">
            <a:avLst/>
          </a:prstGeom>
          <a:noFill/>
        </p:spPr>
        <p:txBody>
          <a:bodyPr wrap="square" rtlCol="0">
            <a:spAutoFit/>
          </a:bodyPr>
          <a:lstStyle/>
          <a:p>
            <a:pPr>
              <a:spcAft>
                <a:spcPts val="600"/>
              </a:spcAft>
            </a:pPr>
            <a:r>
              <a:rPr lang="en-US" sz="1400" b="1" dirty="0" smtClean="0">
                <a:solidFill>
                  <a:srgbClr val="262626"/>
                </a:solidFill>
                <a:latin typeface="Century Gothic"/>
                <a:cs typeface="Century Gothic"/>
              </a:rPr>
              <a:t>Video Content Pieces </a:t>
            </a:r>
            <a:endParaRPr lang="en-US" sz="1400" b="1" dirty="0">
              <a:solidFill>
                <a:srgbClr val="262626"/>
              </a:solidFill>
              <a:latin typeface="Century Gothic"/>
              <a:cs typeface="Century Gothic"/>
            </a:endParaRPr>
          </a:p>
          <a:p>
            <a:pPr marL="171450" indent="-171450">
              <a:spcAft>
                <a:spcPts val="600"/>
              </a:spcAft>
              <a:buFont typeface="Arial" panose="020B0604020202020204" pitchFamily="34" charset="0"/>
              <a:buChar char="•"/>
            </a:pPr>
            <a:r>
              <a:rPr lang="en-US" sz="1100" dirty="0" smtClean="0">
                <a:solidFill>
                  <a:srgbClr val="262626"/>
                </a:solidFill>
                <a:latin typeface="Century Gothic"/>
                <a:cs typeface="Century Gothic"/>
              </a:rPr>
              <a:t>Stand –Along Video Content Piece</a:t>
            </a:r>
          </a:p>
          <a:p>
            <a:pPr marL="628650" lvl="1" indent="-171450">
              <a:spcAft>
                <a:spcPts val="600"/>
              </a:spcAft>
              <a:buFont typeface="Arial" panose="020B0604020202020204" pitchFamily="34" charset="0"/>
              <a:buChar char="•"/>
            </a:pPr>
            <a:r>
              <a:rPr lang="en-US" sz="1100" dirty="0" smtClean="0">
                <a:solidFill>
                  <a:srgbClr val="262626"/>
                </a:solidFill>
                <a:latin typeface="Century Gothic"/>
                <a:cs typeface="Century Gothic"/>
              </a:rPr>
              <a:t>Video Tip or How-To</a:t>
            </a:r>
          </a:p>
          <a:p>
            <a:pPr marL="628650" lvl="1" indent="-171450">
              <a:spcAft>
                <a:spcPts val="600"/>
              </a:spcAft>
              <a:buFont typeface="Arial" panose="020B0604020202020204" pitchFamily="34" charset="0"/>
              <a:buChar char="•"/>
            </a:pPr>
            <a:r>
              <a:rPr lang="en-US" sz="1100" dirty="0" smtClean="0">
                <a:solidFill>
                  <a:srgbClr val="262626"/>
                </a:solidFill>
                <a:latin typeface="Century Gothic"/>
                <a:cs typeface="Century Gothic"/>
              </a:rPr>
              <a:t>2-3 minutes long featuring a product and examples of use or purpose of product</a:t>
            </a:r>
          </a:p>
          <a:p>
            <a:pPr marL="628650" lvl="1" indent="-171450">
              <a:spcAft>
                <a:spcPts val="600"/>
              </a:spcAft>
              <a:buFont typeface="Arial" panose="020B0604020202020204" pitchFamily="34" charset="0"/>
              <a:buChar char="•"/>
            </a:pPr>
            <a:r>
              <a:rPr lang="en-US" sz="1100" dirty="0" smtClean="0">
                <a:solidFill>
                  <a:srgbClr val="262626"/>
                </a:solidFill>
                <a:latin typeface="Century Gothic"/>
                <a:cs typeface="Century Gothic"/>
              </a:rPr>
              <a:t>Placed by Genre that applies – Hunting/Shooting/Fishing etc.</a:t>
            </a:r>
          </a:p>
          <a:p>
            <a:pPr marL="171450" indent="-171450">
              <a:spcAft>
                <a:spcPts val="600"/>
              </a:spcAft>
              <a:buFont typeface="Arial" panose="020B0604020202020204" pitchFamily="34" charset="0"/>
              <a:buChar char="•"/>
            </a:pPr>
            <a:r>
              <a:rPr lang="en-US" sz="1100" dirty="0" smtClean="0">
                <a:solidFill>
                  <a:srgbClr val="262626"/>
                </a:solidFill>
                <a:latin typeface="Century Gothic"/>
                <a:cs typeface="Century Gothic"/>
              </a:rPr>
              <a:t>Embedded Videos</a:t>
            </a:r>
          </a:p>
          <a:p>
            <a:pPr marL="628650" lvl="1" indent="-171450">
              <a:spcAft>
                <a:spcPts val="600"/>
              </a:spcAft>
              <a:buFont typeface="Arial" panose="020B0604020202020204" pitchFamily="34" charset="0"/>
              <a:buChar char="•"/>
            </a:pPr>
            <a:r>
              <a:rPr lang="en-US" sz="1100" dirty="0" smtClean="0">
                <a:solidFill>
                  <a:srgbClr val="262626"/>
                </a:solidFill>
                <a:latin typeface="Century Gothic"/>
                <a:cs typeface="Century Gothic"/>
              </a:rPr>
              <a:t>Used to supplement an article</a:t>
            </a:r>
          </a:p>
          <a:p>
            <a:pPr marL="628650" lvl="1" indent="-171450">
              <a:spcAft>
                <a:spcPts val="600"/>
              </a:spcAft>
              <a:buFont typeface="Arial" panose="020B0604020202020204" pitchFamily="34" charset="0"/>
              <a:buChar char="•"/>
            </a:pPr>
            <a:r>
              <a:rPr lang="en-US" sz="1100" dirty="0" smtClean="0">
                <a:solidFill>
                  <a:srgbClr val="262626"/>
                </a:solidFill>
                <a:latin typeface="Century Gothic"/>
                <a:cs typeface="Century Gothic"/>
              </a:rPr>
              <a:t>Generally a product description/overview</a:t>
            </a:r>
          </a:p>
          <a:p>
            <a:pPr marL="628650" lvl="1" indent="-171450">
              <a:spcAft>
                <a:spcPts val="600"/>
              </a:spcAft>
              <a:buFont typeface="Arial" panose="020B0604020202020204" pitchFamily="34" charset="0"/>
              <a:buChar char="•"/>
            </a:pPr>
            <a:endParaRPr lang="en-US" sz="1100" dirty="0">
              <a:solidFill>
                <a:srgbClr val="262626"/>
              </a:solidFill>
              <a:latin typeface="Century Gothic"/>
              <a:cs typeface="Century Gothic"/>
            </a:endParaRPr>
          </a:p>
        </p:txBody>
      </p:sp>
      <p:sp>
        <p:nvSpPr>
          <p:cNvPr id="4" name="TextBox 3"/>
          <p:cNvSpPr txBox="1"/>
          <p:nvPr/>
        </p:nvSpPr>
        <p:spPr>
          <a:xfrm>
            <a:off x="4594548" y="748150"/>
            <a:ext cx="2426170" cy="261610"/>
          </a:xfrm>
          <a:prstGeom prst="rect">
            <a:avLst/>
          </a:prstGeom>
          <a:noFill/>
        </p:spPr>
        <p:txBody>
          <a:bodyPr wrap="square" rtlCol="0">
            <a:spAutoFit/>
          </a:bodyPr>
          <a:lstStyle/>
          <a:p>
            <a:pPr algn="ctr"/>
            <a:r>
              <a:rPr lang="en-US" sz="1100" dirty="0" smtClean="0"/>
              <a:t>Stand-Alone Video</a:t>
            </a:r>
            <a:endParaRPr lang="en-US" sz="1100" dirty="0"/>
          </a:p>
        </p:txBody>
      </p:sp>
      <p:pic>
        <p:nvPicPr>
          <p:cNvPr id="5" name="Picture 3" descr="C:\Users\jphillips\Desktop\standalone-vide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007" y="1016630"/>
            <a:ext cx="3048793" cy="23265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86600" y="2038350"/>
            <a:ext cx="2426170" cy="261610"/>
          </a:xfrm>
          <a:prstGeom prst="rect">
            <a:avLst/>
          </a:prstGeom>
          <a:noFill/>
        </p:spPr>
        <p:txBody>
          <a:bodyPr wrap="square" rtlCol="0">
            <a:spAutoFit/>
          </a:bodyPr>
          <a:lstStyle/>
          <a:p>
            <a:pPr algn="ctr"/>
            <a:r>
              <a:rPr lang="en-US" sz="1100" dirty="0" smtClean="0"/>
              <a:t>Embedded Video</a:t>
            </a:r>
            <a:endParaRPr lang="en-US" sz="1100" dirty="0"/>
          </a:p>
        </p:txBody>
      </p:sp>
      <p:pic>
        <p:nvPicPr>
          <p:cNvPr id="7" name="Picture 2" descr="C:\Users\jphillips\Desktop\embedded-vide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14976" y="2312540"/>
            <a:ext cx="2457574" cy="20612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2400" y="133352"/>
            <a:ext cx="4572000" cy="584775"/>
          </a:xfrm>
          <a:prstGeom prst="rect">
            <a:avLst/>
          </a:prstGeom>
          <a:noFill/>
        </p:spPr>
        <p:txBody>
          <a:bodyPr wrap="square" lIns="91428" tIns="45714" rIns="91428" bIns="45714" rtlCol="0">
            <a:spAutoFit/>
          </a:bodyPr>
          <a:lstStyle/>
          <a:p>
            <a:r>
              <a:rPr lang="en-US" sz="3200" b="1" dirty="0" smtClean="0">
                <a:solidFill>
                  <a:schemeClr val="bg1">
                    <a:lumMod val="50000"/>
                  </a:schemeClr>
                </a:solidFill>
                <a:latin typeface="+mj-lt"/>
                <a:ea typeface="Open Sans" pitchFamily="34" charset="0"/>
                <a:cs typeface="Open Sans" pitchFamily="34" charset="0"/>
              </a:rPr>
              <a:t>Native Video</a:t>
            </a:r>
            <a:endParaRPr lang="en-US" sz="3200" b="1" dirty="0">
              <a:solidFill>
                <a:schemeClr val="bg1">
                  <a:lumMod val="50000"/>
                </a:schemeClr>
              </a:solidFill>
              <a:latin typeface="+mj-lt"/>
              <a:ea typeface="Open Sans" pitchFamily="34" charset="0"/>
              <a:cs typeface="Open Sans" pitchFamily="34" charset="0"/>
            </a:endParaRPr>
          </a:p>
        </p:txBody>
      </p:sp>
    </p:spTree>
    <p:extLst>
      <p:ext uri="{BB962C8B-B14F-4D97-AF65-F5344CB8AC3E}">
        <p14:creationId xmlns:p14="http://schemas.microsoft.com/office/powerpoint/2010/main" val="1790359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143000" y="971550"/>
            <a:ext cx="7010400" cy="3070957"/>
            <a:chOff x="609600" y="-1466850"/>
            <a:chExt cx="8219090" cy="3913003"/>
          </a:xfrm>
        </p:grpSpPr>
        <p:grpSp>
          <p:nvGrpSpPr>
            <p:cNvPr id="3" name="Group 2"/>
            <p:cNvGrpSpPr/>
            <p:nvPr/>
          </p:nvGrpSpPr>
          <p:grpSpPr>
            <a:xfrm>
              <a:off x="609600" y="-1466850"/>
              <a:ext cx="6991166" cy="3011934"/>
              <a:chOff x="304801" y="670624"/>
              <a:chExt cx="8177429" cy="3523000"/>
            </a:xfrm>
          </p:grpSpPr>
          <p:grpSp>
            <p:nvGrpSpPr>
              <p:cNvPr id="4" name="Group 3"/>
              <p:cNvGrpSpPr/>
              <p:nvPr/>
            </p:nvGrpSpPr>
            <p:grpSpPr>
              <a:xfrm>
                <a:off x="304801" y="670624"/>
                <a:ext cx="4225874" cy="3365497"/>
                <a:chOff x="2590800" y="2268538"/>
                <a:chExt cx="2206625" cy="1757362"/>
              </a:xfrm>
            </p:grpSpPr>
            <p:sp>
              <p:nvSpPr>
                <p:cNvPr id="16" name="Rectangle 7"/>
                <p:cNvSpPr>
                  <a:spLocks noChangeArrowheads="1"/>
                </p:cNvSpPr>
                <p:nvPr/>
              </p:nvSpPr>
              <p:spPr bwMode="auto">
                <a:xfrm>
                  <a:off x="2692400" y="2354263"/>
                  <a:ext cx="2003425" cy="1138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7"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5975" y="3994150"/>
                  <a:ext cx="695325" cy="31750"/>
                </a:xfrm>
                <a:prstGeom prst="rect">
                  <a:avLst/>
                </a:prstGeom>
                <a:noFill/>
                <a:ln w="9525">
                  <a:noFill/>
                  <a:miter lim="800000"/>
                  <a:headEnd/>
                  <a:tailEnd/>
                </a:ln>
              </p:spPr>
            </p:pic>
            <p:pic>
              <p:nvPicPr>
                <p:cNvPr id="18"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38513" y="3763963"/>
                  <a:ext cx="623888" cy="255588"/>
                </a:xfrm>
                <a:prstGeom prst="rect">
                  <a:avLst/>
                </a:prstGeom>
                <a:noFill/>
                <a:ln w="9525">
                  <a:noFill/>
                  <a:miter lim="800000"/>
                  <a:headEnd/>
                  <a:tailEnd/>
                </a:ln>
              </p:spPr>
            </p:pic>
            <p:pic>
              <p:nvPicPr>
                <p:cNvPr id="19"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49700" y="3892550"/>
                  <a:ext cx="112713" cy="115888"/>
                </a:xfrm>
                <a:prstGeom prst="rect">
                  <a:avLst/>
                </a:prstGeom>
                <a:noFill/>
                <a:ln w="9525">
                  <a:noFill/>
                  <a:miter lim="800000"/>
                  <a:headEnd/>
                  <a:tailEnd/>
                </a:ln>
              </p:spPr>
            </p:pic>
            <p:pic>
              <p:nvPicPr>
                <p:cNvPr id="20" name="Picture 1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62400" y="3997325"/>
                  <a:ext cx="84138" cy="23813"/>
                </a:xfrm>
                <a:prstGeom prst="rect">
                  <a:avLst/>
                </a:prstGeom>
                <a:noFill/>
                <a:ln w="9525">
                  <a:noFill/>
                  <a:miter lim="800000"/>
                  <a:headEnd/>
                  <a:tailEnd/>
                </a:ln>
              </p:spPr>
            </p:pic>
            <p:pic>
              <p:nvPicPr>
                <p:cNvPr id="21" name="Picture 1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38563" y="3890963"/>
                  <a:ext cx="319088" cy="130175"/>
                </a:xfrm>
                <a:prstGeom prst="rect">
                  <a:avLst/>
                </a:prstGeom>
                <a:noFill/>
                <a:ln w="9525">
                  <a:noFill/>
                  <a:miter lim="800000"/>
                  <a:headEnd/>
                  <a:tailEnd/>
                </a:ln>
              </p:spPr>
            </p:pic>
            <p:pic>
              <p:nvPicPr>
                <p:cNvPr id="22" name="Picture 1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87725" y="3910013"/>
                  <a:ext cx="49213" cy="49213"/>
                </a:xfrm>
                <a:prstGeom prst="rect">
                  <a:avLst/>
                </a:prstGeom>
                <a:noFill/>
                <a:ln w="9525">
                  <a:noFill/>
                  <a:miter lim="800000"/>
                  <a:headEnd/>
                  <a:tailEnd/>
                </a:ln>
              </p:spPr>
            </p:pic>
            <p:pic>
              <p:nvPicPr>
                <p:cNvPr id="23" name="Picture 1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402013" y="4006850"/>
                  <a:ext cx="36513" cy="14288"/>
                </a:xfrm>
                <a:prstGeom prst="rect">
                  <a:avLst/>
                </a:prstGeom>
                <a:noFill/>
                <a:ln w="9525">
                  <a:noFill/>
                  <a:miter lim="800000"/>
                  <a:headEnd/>
                  <a:tailEnd/>
                </a:ln>
              </p:spPr>
            </p:pic>
            <p:pic>
              <p:nvPicPr>
                <p:cNvPr id="24" name="Picture 1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338513" y="3890963"/>
                  <a:ext cx="331788" cy="130175"/>
                </a:xfrm>
                <a:prstGeom prst="rect">
                  <a:avLst/>
                </a:prstGeom>
                <a:noFill/>
                <a:ln w="9525">
                  <a:noFill/>
                  <a:miter lim="800000"/>
                  <a:headEnd/>
                  <a:tailEnd/>
                </a:ln>
              </p:spPr>
            </p:pic>
            <p:pic>
              <p:nvPicPr>
                <p:cNvPr id="25" name="Picture 17"/>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425825" y="4008438"/>
                  <a:ext cx="550863" cy="12700"/>
                </a:xfrm>
                <a:prstGeom prst="rect">
                  <a:avLst/>
                </a:prstGeom>
                <a:noFill/>
                <a:ln w="9525">
                  <a:noFill/>
                  <a:miter lim="800000"/>
                  <a:headEnd/>
                  <a:tailEnd/>
                </a:ln>
              </p:spPr>
            </p:pic>
            <p:pic>
              <p:nvPicPr>
                <p:cNvPr id="26" name="Picture 18"/>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476625" y="4006850"/>
                  <a:ext cx="447675" cy="14288"/>
                </a:xfrm>
                <a:prstGeom prst="rect">
                  <a:avLst/>
                </a:prstGeom>
                <a:noFill/>
                <a:ln w="9525">
                  <a:noFill/>
                  <a:miter lim="800000"/>
                  <a:headEnd/>
                  <a:tailEnd/>
                </a:ln>
              </p:spPr>
            </p:pic>
            <p:pic>
              <p:nvPicPr>
                <p:cNvPr id="27" name="Picture 19"/>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736975" y="4006850"/>
                  <a:ext cx="188913" cy="14288"/>
                </a:xfrm>
                <a:prstGeom prst="rect">
                  <a:avLst/>
                </a:prstGeom>
                <a:noFill/>
                <a:ln w="9525">
                  <a:noFill/>
                  <a:miter lim="800000"/>
                  <a:headEnd/>
                  <a:tailEnd/>
                </a:ln>
              </p:spPr>
            </p:pic>
            <p:pic>
              <p:nvPicPr>
                <p:cNvPr id="28" name="Picture 20"/>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476625" y="4006851"/>
                  <a:ext cx="196850" cy="14288"/>
                </a:xfrm>
                <a:prstGeom prst="rect">
                  <a:avLst/>
                </a:prstGeom>
                <a:noFill/>
                <a:ln w="9525">
                  <a:noFill/>
                  <a:miter lim="800000"/>
                  <a:headEnd/>
                  <a:tailEnd/>
                </a:ln>
              </p:spPr>
            </p:pic>
            <p:pic>
              <p:nvPicPr>
                <p:cNvPr id="29" name="Picture 21"/>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590800" y="3573464"/>
                  <a:ext cx="2206625" cy="201613"/>
                </a:xfrm>
                <a:prstGeom prst="rect">
                  <a:avLst/>
                </a:prstGeom>
                <a:noFill/>
                <a:ln w="9525">
                  <a:noFill/>
                  <a:miter lim="800000"/>
                  <a:headEnd/>
                  <a:tailEnd/>
                </a:ln>
              </p:spPr>
            </p:pic>
            <p:sp>
              <p:nvSpPr>
                <p:cNvPr id="30" name="Freeform 22"/>
                <p:cNvSpPr>
                  <a:spLocks noEditPoints="1"/>
                </p:cNvSpPr>
                <p:nvPr/>
              </p:nvSpPr>
              <p:spPr bwMode="auto">
                <a:xfrm>
                  <a:off x="2597150" y="2268539"/>
                  <a:ext cx="2193925" cy="1309688"/>
                </a:xfrm>
                <a:custGeom>
                  <a:avLst/>
                  <a:gdLst/>
                  <a:ahLst/>
                  <a:cxnLst>
                    <a:cxn ang="0">
                      <a:pos x="2682" y="0"/>
                    </a:cxn>
                    <a:cxn ang="0">
                      <a:pos x="1407" y="0"/>
                    </a:cxn>
                    <a:cxn ang="0">
                      <a:pos x="1363" y="0"/>
                    </a:cxn>
                    <a:cxn ang="0">
                      <a:pos x="88" y="0"/>
                    </a:cxn>
                    <a:cxn ang="0">
                      <a:pos x="88" y="0"/>
                    </a:cxn>
                    <a:cxn ang="0">
                      <a:pos x="71" y="2"/>
                    </a:cxn>
                    <a:cxn ang="0">
                      <a:pos x="54" y="6"/>
                    </a:cxn>
                    <a:cxn ang="0">
                      <a:pos x="39" y="11"/>
                    </a:cxn>
                    <a:cxn ang="0">
                      <a:pos x="26" y="21"/>
                    </a:cxn>
                    <a:cxn ang="0">
                      <a:pos x="15" y="32"/>
                    </a:cxn>
                    <a:cxn ang="0">
                      <a:pos x="7" y="45"/>
                    </a:cxn>
                    <a:cxn ang="0">
                      <a:pos x="2" y="58"/>
                    </a:cxn>
                    <a:cxn ang="0">
                      <a:pos x="0" y="75"/>
                    </a:cxn>
                    <a:cxn ang="0">
                      <a:pos x="0" y="1650"/>
                    </a:cxn>
                    <a:cxn ang="0">
                      <a:pos x="2765" y="1650"/>
                    </a:cxn>
                    <a:cxn ang="0">
                      <a:pos x="2765" y="75"/>
                    </a:cxn>
                    <a:cxn ang="0">
                      <a:pos x="2765" y="75"/>
                    </a:cxn>
                    <a:cxn ang="0">
                      <a:pos x="2763" y="58"/>
                    </a:cxn>
                    <a:cxn ang="0">
                      <a:pos x="2759" y="45"/>
                    </a:cxn>
                    <a:cxn ang="0">
                      <a:pos x="2750" y="32"/>
                    </a:cxn>
                    <a:cxn ang="0">
                      <a:pos x="2740" y="21"/>
                    </a:cxn>
                    <a:cxn ang="0">
                      <a:pos x="2727" y="11"/>
                    </a:cxn>
                    <a:cxn ang="0">
                      <a:pos x="2714" y="6"/>
                    </a:cxn>
                    <a:cxn ang="0">
                      <a:pos x="2699" y="2"/>
                    </a:cxn>
                    <a:cxn ang="0">
                      <a:pos x="2682" y="0"/>
                    </a:cxn>
                    <a:cxn ang="0">
                      <a:pos x="2644" y="1529"/>
                    </a:cxn>
                    <a:cxn ang="0">
                      <a:pos x="120" y="1529"/>
                    </a:cxn>
                    <a:cxn ang="0">
                      <a:pos x="120" y="105"/>
                    </a:cxn>
                    <a:cxn ang="0">
                      <a:pos x="2644" y="105"/>
                    </a:cxn>
                    <a:cxn ang="0">
                      <a:pos x="2644" y="1529"/>
                    </a:cxn>
                  </a:cxnLst>
                  <a:rect l="0" t="0" r="r" b="b"/>
                  <a:pathLst>
                    <a:path w="2765" h="1650">
                      <a:moveTo>
                        <a:pt x="2682" y="0"/>
                      </a:moveTo>
                      <a:lnTo>
                        <a:pt x="1407" y="0"/>
                      </a:lnTo>
                      <a:lnTo>
                        <a:pt x="1363" y="0"/>
                      </a:lnTo>
                      <a:lnTo>
                        <a:pt x="88" y="0"/>
                      </a:lnTo>
                      <a:lnTo>
                        <a:pt x="88" y="0"/>
                      </a:lnTo>
                      <a:lnTo>
                        <a:pt x="71" y="2"/>
                      </a:lnTo>
                      <a:lnTo>
                        <a:pt x="54" y="6"/>
                      </a:lnTo>
                      <a:lnTo>
                        <a:pt x="39" y="11"/>
                      </a:lnTo>
                      <a:lnTo>
                        <a:pt x="26" y="21"/>
                      </a:lnTo>
                      <a:lnTo>
                        <a:pt x="15" y="32"/>
                      </a:lnTo>
                      <a:lnTo>
                        <a:pt x="7" y="45"/>
                      </a:lnTo>
                      <a:lnTo>
                        <a:pt x="2" y="58"/>
                      </a:lnTo>
                      <a:lnTo>
                        <a:pt x="0" y="75"/>
                      </a:lnTo>
                      <a:lnTo>
                        <a:pt x="0" y="1650"/>
                      </a:lnTo>
                      <a:lnTo>
                        <a:pt x="2765" y="1650"/>
                      </a:lnTo>
                      <a:lnTo>
                        <a:pt x="2765" y="75"/>
                      </a:lnTo>
                      <a:lnTo>
                        <a:pt x="2765" y="75"/>
                      </a:lnTo>
                      <a:lnTo>
                        <a:pt x="2763" y="58"/>
                      </a:lnTo>
                      <a:lnTo>
                        <a:pt x="2759" y="45"/>
                      </a:lnTo>
                      <a:lnTo>
                        <a:pt x="2750" y="32"/>
                      </a:lnTo>
                      <a:lnTo>
                        <a:pt x="2740" y="21"/>
                      </a:lnTo>
                      <a:lnTo>
                        <a:pt x="2727" y="11"/>
                      </a:lnTo>
                      <a:lnTo>
                        <a:pt x="2714" y="6"/>
                      </a:lnTo>
                      <a:lnTo>
                        <a:pt x="2699" y="2"/>
                      </a:lnTo>
                      <a:lnTo>
                        <a:pt x="2682" y="0"/>
                      </a:lnTo>
                      <a:close/>
                      <a:moveTo>
                        <a:pt x="2644" y="1529"/>
                      </a:moveTo>
                      <a:lnTo>
                        <a:pt x="120" y="1529"/>
                      </a:lnTo>
                      <a:lnTo>
                        <a:pt x="120" y="105"/>
                      </a:lnTo>
                      <a:lnTo>
                        <a:pt x="2644" y="105"/>
                      </a:lnTo>
                      <a:lnTo>
                        <a:pt x="2644" y="152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23"/>
                <p:cNvSpPr>
                  <a:spLocks/>
                </p:cNvSpPr>
                <p:nvPr/>
              </p:nvSpPr>
              <p:spPr bwMode="auto">
                <a:xfrm>
                  <a:off x="2597150" y="2268538"/>
                  <a:ext cx="2193925" cy="1309688"/>
                </a:xfrm>
                <a:custGeom>
                  <a:avLst/>
                  <a:gdLst/>
                  <a:ahLst/>
                  <a:cxnLst>
                    <a:cxn ang="0">
                      <a:pos x="2682" y="0"/>
                    </a:cxn>
                    <a:cxn ang="0">
                      <a:pos x="1407" y="0"/>
                    </a:cxn>
                    <a:cxn ang="0">
                      <a:pos x="1363" y="0"/>
                    </a:cxn>
                    <a:cxn ang="0">
                      <a:pos x="88" y="0"/>
                    </a:cxn>
                    <a:cxn ang="0">
                      <a:pos x="88" y="0"/>
                    </a:cxn>
                    <a:cxn ang="0">
                      <a:pos x="71" y="2"/>
                    </a:cxn>
                    <a:cxn ang="0">
                      <a:pos x="54" y="6"/>
                    </a:cxn>
                    <a:cxn ang="0">
                      <a:pos x="39" y="11"/>
                    </a:cxn>
                    <a:cxn ang="0">
                      <a:pos x="26" y="21"/>
                    </a:cxn>
                    <a:cxn ang="0">
                      <a:pos x="15" y="32"/>
                    </a:cxn>
                    <a:cxn ang="0">
                      <a:pos x="7" y="45"/>
                    </a:cxn>
                    <a:cxn ang="0">
                      <a:pos x="2" y="58"/>
                    </a:cxn>
                    <a:cxn ang="0">
                      <a:pos x="0" y="75"/>
                    </a:cxn>
                    <a:cxn ang="0">
                      <a:pos x="0" y="1650"/>
                    </a:cxn>
                    <a:cxn ang="0">
                      <a:pos x="2765" y="1650"/>
                    </a:cxn>
                    <a:cxn ang="0">
                      <a:pos x="2765" y="75"/>
                    </a:cxn>
                    <a:cxn ang="0">
                      <a:pos x="2765" y="75"/>
                    </a:cxn>
                    <a:cxn ang="0">
                      <a:pos x="2763" y="58"/>
                    </a:cxn>
                    <a:cxn ang="0">
                      <a:pos x="2759" y="45"/>
                    </a:cxn>
                    <a:cxn ang="0">
                      <a:pos x="2750" y="32"/>
                    </a:cxn>
                    <a:cxn ang="0">
                      <a:pos x="2740" y="21"/>
                    </a:cxn>
                    <a:cxn ang="0">
                      <a:pos x="2727" y="11"/>
                    </a:cxn>
                    <a:cxn ang="0">
                      <a:pos x="2714" y="6"/>
                    </a:cxn>
                    <a:cxn ang="0">
                      <a:pos x="2699" y="2"/>
                    </a:cxn>
                    <a:cxn ang="0">
                      <a:pos x="2682" y="0"/>
                    </a:cxn>
                  </a:cxnLst>
                  <a:rect l="0" t="0" r="r" b="b"/>
                  <a:pathLst>
                    <a:path w="2765" h="1650">
                      <a:moveTo>
                        <a:pt x="2682" y="0"/>
                      </a:moveTo>
                      <a:lnTo>
                        <a:pt x="1407" y="0"/>
                      </a:lnTo>
                      <a:lnTo>
                        <a:pt x="1363" y="0"/>
                      </a:lnTo>
                      <a:lnTo>
                        <a:pt x="88" y="0"/>
                      </a:lnTo>
                      <a:lnTo>
                        <a:pt x="88" y="0"/>
                      </a:lnTo>
                      <a:lnTo>
                        <a:pt x="71" y="2"/>
                      </a:lnTo>
                      <a:lnTo>
                        <a:pt x="54" y="6"/>
                      </a:lnTo>
                      <a:lnTo>
                        <a:pt x="39" y="11"/>
                      </a:lnTo>
                      <a:lnTo>
                        <a:pt x="26" y="21"/>
                      </a:lnTo>
                      <a:lnTo>
                        <a:pt x="15" y="32"/>
                      </a:lnTo>
                      <a:lnTo>
                        <a:pt x="7" y="45"/>
                      </a:lnTo>
                      <a:lnTo>
                        <a:pt x="2" y="58"/>
                      </a:lnTo>
                      <a:lnTo>
                        <a:pt x="0" y="75"/>
                      </a:lnTo>
                      <a:lnTo>
                        <a:pt x="0" y="1650"/>
                      </a:lnTo>
                      <a:lnTo>
                        <a:pt x="2765" y="1650"/>
                      </a:lnTo>
                      <a:lnTo>
                        <a:pt x="2765" y="75"/>
                      </a:lnTo>
                      <a:lnTo>
                        <a:pt x="2765" y="75"/>
                      </a:lnTo>
                      <a:lnTo>
                        <a:pt x="2763" y="58"/>
                      </a:lnTo>
                      <a:lnTo>
                        <a:pt x="2759" y="45"/>
                      </a:lnTo>
                      <a:lnTo>
                        <a:pt x="2750" y="32"/>
                      </a:lnTo>
                      <a:lnTo>
                        <a:pt x="2740" y="21"/>
                      </a:lnTo>
                      <a:lnTo>
                        <a:pt x="2727" y="11"/>
                      </a:lnTo>
                      <a:lnTo>
                        <a:pt x="2714" y="6"/>
                      </a:lnTo>
                      <a:lnTo>
                        <a:pt x="2699" y="2"/>
                      </a:lnTo>
                      <a:lnTo>
                        <a:pt x="268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24"/>
                <p:cNvSpPr>
                  <a:spLocks noChangeArrowheads="1"/>
                </p:cNvSpPr>
                <p:nvPr/>
              </p:nvSpPr>
              <p:spPr bwMode="auto">
                <a:xfrm>
                  <a:off x="2692400" y="2352676"/>
                  <a:ext cx="2003425" cy="1130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3" name="Picture 25"/>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590800" y="3573463"/>
                  <a:ext cx="2206625" cy="201613"/>
                </a:xfrm>
                <a:prstGeom prst="rect">
                  <a:avLst/>
                </a:prstGeom>
                <a:noFill/>
                <a:ln w="9525">
                  <a:noFill/>
                  <a:miter lim="800000"/>
                  <a:headEnd/>
                  <a:tailEnd/>
                </a:ln>
              </p:spPr>
            </p:pic>
          </p:grpSp>
          <p:sp>
            <p:nvSpPr>
              <p:cNvPr id="5" name="Freeform 31"/>
              <p:cNvSpPr>
                <a:spLocks/>
              </p:cNvSpPr>
              <p:nvPr/>
            </p:nvSpPr>
            <p:spPr bwMode="auto">
              <a:xfrm>
                <a:off x="2874362" y="1920262"/>
                <a:ext cx="3372995" cy="2273362"/>
              </a:xfrm>
              <a:custGeom>
                <a:avLst/>
                <a:gdLst/>
                <a:ahLst/>
                <a:cxnLst>
                  <a:cxn ang="0">
                    <a:pos x="1729" y="1111"/>
                  </a:cxn>
                  <a:cxn ang="0">
                    <a:pos x="1729" y="1111"/>
                  </a:cxn>
                  <a:cxn ang="0">
                    <a:pos x="1729" y="1122"/>
                  </a:cxn>
                  <a:cxn ang="0">
                    <a:pos x="1725" y="1132"/>
                  </a:cxn>
                  <a:cxn ang="0">
                    <a:pos x="1722" y="1141"/>
                  </a:cxn>
                  <a:cxn ang="0">
                    <a:pos x="1718" y="1149"/>
                  </a:cxn>
                  <a:cxn ang="0">
                    <a:pos x="1712" y="1156"/>
                  </a:cxn>
                  <a:cxn ang="0">
                    <a:pos x="1705" y="1160"/>
                  </a:cxn>
                  <a:cxn ang="0">
                    <a:pos x="1697" y="1164"/>
                  </a:cxn>
                  <a:cxn ang="0">
                    <a:pos x="1690" y="1166"/>
                  </a:cxn>
                  <a:cxn ang="0">
                    <a:pos x="39" y="1166"/>
                  </a:cxn>
                  <a:cxn ang="0">
                    <a:pos x="39" y="1166"/>
                  </a:cxn>
                  <a:cxn ang="0">
                    <a:pos x="32" y="1164"/>
                  </a:cxn>
                  <a:cxn ang="0">
                    <a:pos x="24" y="1160"/>
                  </a:cxn>
                  <a:cxn ang="0">
                    <a:pos x="17" y="1156"/>
                  </a:cxn>
                  <a:cxn ang="0">
                    <a:pos x="11" y="1149"/>
                  </a:cxn>
                  <a:cxn ang="0">
                    <a:pos x="6" y="1141"/>
                  </a:cxn>
                  <a:cxn ang="0">
                    <a:pos x="4" y="1132"/>
                  </a:cxn>
                  <a:cxn ang="0">
                    <a:pos x="0" y="1122"/>
                  </a:cxn>
                  <a:cxn ang="0">
                    <a:pos x="0" y="1111"/>
                  </a:cxn>
                  <a:cxn ang="0">
                    <a:pos x="0" y="53"/>
                  </a:cxn>
                  <a:cxn ang="0">
                    <a:pos x="0" y="53"/>
                  </a:cxn>
                  <a:cxn ang="0">
                    <a:pos x="0" y="43"/>
                  </a:cxn>
                  <a:cxn ang="0">
                    <a:pos x="4" y="32"/>
                  </a:cxn>
                  <a:cxn ang="0">
                    <a:pos x="6" y="24"/>
                  </a:cxn>
                  <a:cxn ang="0">
                    <a:pos x="11" y="15"/>
                  </a:cxn>
                  <a:cxn ang="0">
                    <a:pos x="17" y="9"/>
                  </a:cxn>
                  <a:cxn ang="0">
                    <a:pos x="24" y="4"/>
                  </a:cxn>
                  <a:cxn ang="0">
                    <a:pos x="32" y="2"/>
                  </a:cxn>
                  <a:cxn ang="0">
                    <a:pos x="39" y="0"/>
                  </a:cxn>
                  <a:cxn ang="0">
                    <a:pos x="1690" y="0"/>
                  </a:cxn>
                  <a:cxn ang="0">
                    <a:pos x="1690" y="0"/>
                  </a:cxn>
                  <a:cxn ang="0">
                    <a:pos x="1697" y="2"/>
                  </a:cxn>
                  <a:cxn ang="0">
                    <a:pos x="1705" y="4"/>
                  </a:cxn>
                  <a:cxn ang="0">
                    <a:pos x="1712" y="9"/>
                  </a:cxn>
                  <a:cxn ang="0">
                    <a:pos x="1718" y="15"/>
                  </a:cxn>
                  <a:cxn ang="0">
                    <a:pos x="1722" y="24"/>
                  </a:cxn>
                  <a:cxn ang="0">
                    <a:pos x="1725" y="32"/>
                  </a:cxn>
                  <a:cxn ang="0">
                    <a:pos x="1729" y="43"/>
                  </a:cxn>
                  <a:cxn ang="0">
                    <a:pos x="1729" y="53"/>
                  </a:cxn>
                  <a:cxn ang="0">
                    <a:pos x="1729" y="1111"/>
                  </a:cxn>
                </a:cxnLst>
                <a:rect l="0" t="0" r="r" b="b"/>
                <a:pathLst>
                  <a:path w="1729" h="1166">
                    <a:moveTo>
                      <a:pt x="1729" y="1111"/>
                    </a:moveTo>
                    <a:lnTo>
                      <a:pt x="1729" y="1111"/>
                    </a:lnTo>
                    <a:lnTo>
                      <a:pt x="1729" y="1122"/>
                    </a:lnTo>
                    <a:lnTo>
                      <a:pt x="1725" y="1132"/>
                    </a:lnTo>
                    <a:lnTo>
                      <a:pt x="1722" y="1141"/>
                    </a:lnTo>
                    <a:lnTo>
                      <a:pt x="1718" y="1149"/>
                    </a:lnTo>
                    <a:lnTo>
                      <a:pt x="1712" y="1156"/>
                    </a:lnTo>
                    <a:lnTo>
                      <a:pt x="1705" y="1160"/>
                    </a:lnTo>
                    <a:lnTo>
                      <a:pt x="1697" y="1164"/>
                    </a:lnTo>
                    <a:lnTo>
                      <a:pt x="1690" y="1166"/>
                    </a:lnTo>
                    <a:lnTo>
                      <a:pt x="39" y="1166"/>
                    </a:lnTo>
                    <a:lnTo>
                      <a:pt x="39" y="1166"/>
                    </a:lnTo>
                    <a:lnTo>
                      <a:pt x="32" y="1164"/>
                    </a:lnTo>
                    <a:lnTo>
                      <a:pt x="24" y="1160"/>
                    </a:lnTo>
                    <a:lnTo>
                      <a:pt x="17" y="1156"/>
                    </a:lnTo>
                    <a:lnTo>
                      <a:pt x="11" y="1149"/>
                    </a:lnTo>
                    <a:lnTo>
                      <a:pt x="6" y="1141"/>
                    </a:lnTo>
                    <a:lnTo>
                      <a:pt x="4" y="1132"/>
                    </a:lnTo>
                    <a:lnTo>
                      <a:pt x="0" y="1122"/>
                    </a:lnTo>
                    <a:lnTo>
                      <a:pt x="0" y="1111"/>
                    </a:lnTo>
                    <a:lnTo>
                      <a:pt x="0" y="53"/>
                    </a:lnTo>
                    <a:lnTo>
                      <a:pt x="0" y="53"/>
                    </a:lnTo>
                    <a:lnTo>
                      <a:pt x="0" y="43"/>
                    </a:lnTo>
                    <a:lnTo>
                      <a:pt x="4" y="32"/>
                    </a:lnTo>
                    <a:lnTo>
                      <a:pt x="6" y="24"/>
                    </a:lnTo>
                    <a:lnTo>
                      <a:pt x="11" y="15"/>
                    </a:lnTo>
                    <a:lnTo>
                      <a:pt x="17" y="9"/>
                    </a:lnTo>
                    <a:lnTo>
                      <a:pt x="24" y="4"/>
                    </a:lnTo>
                    <a:lnTo>
                      <a:pt x="32" y="2"/>
                    </a:lnTo>
                    <a:lnTo>
                      <a:pt x="39" y="0"/>
                    </a:lnTo>
                    <a:lnTo>
                      <a:pt x="1690" y="0"/>
                    </a:lnTo>
                    <a:lnTo>
                      <a:pt x="1690" y="0"/>
                    </a:lnTo>
                    <a:lnTo>
                      <a:pt x="1697" y="2"/>
                    </a:lnTo>
                    <a:lnTo>
                      <a:pt x="1705" y="4"/>
                    </a:lnTo>
                    <a:lnTo>
                      <a:pt x="1712" y="9"/>
                    </a:lnTo>
                    <a:lnTo>
                      <a:pt x="1718" y="15"/>
                    </a:lnTo>
                    <a:lnTo>
                      <a:pt x="1722" y="24"/>
                    </a:lnTo>
                    <a:lnTo>
                      <a:pt x="1725" y="32"/>
                    </a:lnTo>
                    <a:lnTo>
                      <a:pt x="1729" y="43"/>
                    </a:lnTo>
                    <a:lnTo>
                      <a:pt x="1729" y="53"/>
                    </a:lnTo>
                    <a:lnTo>
                      <a:pt x="1729" y="111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6" name="Group 5"/>
              <p:cNvGrpSpPr/>
              <p:nvPr/>
            </p:nvGrpSpPr>
            <p:grpSpPr>
              <a:xfrm>
                <a:off x="4761284" y="2419121"/>
                <a:ext cx="3720946" cy="1740225"/>
                <a:chOff x="2954818" y="884238"/>
                <a:chExt cx="2228370" cy="1042171"/>
              </a:xfrm>
            </p:grpSpPr>
            <p:sp>
              <p:nvSpPr>
                <p:cNvPr id="11" name="Rectangle 45"/>
                <p:cNvSpPr>
                  <a:spLocks noChangeArrowheads="1"/>
                </p:cNvSpPr>
                <p:nvPr/>
              </p:nvSpPr>
              <p:spPr bwMode="auto">
                <a:xfrm>
                  <a:off x="4511675" y="968375"/>
                  <a:ext cx="592138" cy="801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46"/>
                <p:cNvSpPr>
                  <a:spLocks noEditPoints="1"/>
                </p:cNvSpPr>
                <p:nvPr/>
              </p:nvSpPr>
              <p:spPr bwMode="auto">
                <a:xfrm>
                  <a:off x="2954818" y="958034"/>
                  <a:ext cx="744538" cy="968375"/>
                </a:xfrm>
                <a:custGeom>
                  <a:avLst/>
                  <a:gdLst/>
                  <a:ahLst/>
                  <a:cxnLst>
                    <a:cxn ang="0">
                      <a:pos x="938" y="49"/>
                    </a:cxn>
                    <a:cxn ang="0">
                      <a:pos x="938" y="49"/>
                    </a:cxn>
                    <a:cxn ang="0">
                      <a:pos x="938" y="39"/>
                    </a:cxn>
                    <a:cxn ang="0">
                      <a:pos x="935" y="30"/>
                    </a:cxn>
                    <a:cxn ang="0">
                      <a:pos x="931" y="22"/>
                    </a:cxn>
                    <a:cxn ang="0">
                      <a:pos x="925" y="15"/>
                    </a:cxn>
                    <a:cxn ang="0">
                      <a:pos x="918" y="9"/>
                    </a:cxn>
                    <a:cxn ang="0">
                      <a:pos x="908" y="3"/>
                    </a:cxn>
                    <a:cxn ang="0">
                      <a:pos x="899" y="2"/>
                    </a:cxn>
                    <a:cxn ang="0">
                      <a:pos x="889" y="0"/>
                    </a:cxn>
                    <a:cxn ang="0">
                      <a:pos x="49" y="0"/>
                    </a:cxn>
                    <a:cxn ang="0">
                      <a:pos x="49" y="0"/>
                    </a:cxn>
                    <a:cxn ang="0">
                      <a:pos x="40" y="2"/>
                    </a:cxn>
                    <a:cxn ang="0">
                      <a:pos x="30" y="3"/>
                    </a:cxn>
                    <a:cxn ang="0">
                      <a:pos x="21" y="9"/>
                    </a:cxn>
                    <a:cxn ang="0">
                      <a:pos x="13" y="15"/>
                    </a:cxn>
                    <a:cxn ang="0">
                      <a:pos x="8" y="22"/>
                    </a:cxn>
                    <a:cxn ang="0">
                      <a:pos x="4" y="30"/>
                    </a:cxn>
                    <a:cxn ang="0">
                      <a:pos x="0" y="39"/>
                    </a:cxn>
                    <a:cxn ang="0">
                      <a:pos x="0" y="49"/>
                    </a:cxn>
                    <a:cxn ang="0">
                      <a:pos x="0" y="1169"/>
                    </a:cxn>
                    <a:cxn ang="0">
                      <a:pos x="0" y="1169"/>
                    </a:cxn>
                    <a:cxn ang="0">
                      <a:pos x="0" y="1179"/>
                    </a:cxn>
                    <a:cxn ang="0">
                      <a:pos x="4" y="1188"/>
                    </a:cxn>
                    <a:cxn ang="0">
                      <a:pos x="8" y="1197"/>
                    </a:cxn>
                    <a:cxn ang="0">
                      <a:pos x="13" y="1205"/>
                    </a:cxn>
                    <a:cxn ang="0">
                      <a:pos x="21" y="1211"/>
                    </a:cxn>
                    <a:cxn ang="0">
                      <a:pos x="30" y="1214"/>
                    </a:cxn>
                    <a:cxn ang="0">
                      <a:pos x="40" y="1218"/>
                    </a:cxn>
                    <a:cxn ang="0">
                      <a:pos x="49" y="1218"/>
                    </a:cxn>
                    <a:cxn ang="0">
                      <a:pos x="889" y="1218"/>
                    </a:cxn>
                    <a:cxn ang="0">
                      <a:pos x="889" y="1218"/>
                    </a:cxn>
                    <a:cxn ang="0">
                      <a:pos x="899" y="1218"/>
                    </a:cxn>
                    <a:cxn ang="0">
                      <a:pos x="908" y="1214"/>
                    </a:cxn>
                    <a:cxn ang="0">
                      <a:pos x="918" y="1211"/>
                    </a:cxn>
                    <a:cxn ang="0">
                      <a:pos x="925" y="1205"/>
                    </a:cxn>
                    <a:cxn ang="0">
                      <a:pos x="931" y="1197"/>
                    </a:cxn>
                    <a:cxn ang="0">
                      <a:pos x="935" y="1188"/>
                    </a:cxn>
                    <a:cxn ang="0">
                      <a:pos x="938" y="1179"/>
                    </a:cxn>
                    <a:cxn ang="0">
                      <a:pos x="938" y="1169"/>
                    </a:cxn>
                    <a:cxn ang="0">
                      <a:pos x="938" y="49"/>
                    </a:cxn>
                    <a:cxn ang="0">
                      <a:pos x="842" y="1115"/>
                    </a:cxn>
                    <a:cxn ang="0">
                      <a:pos x="93" y="1115"/>
                    </a:cxn>
                    <a:cxn ang="0">
                      <a:pos x="93" y="107"/>
                    </a:cxn>
                    <a:cxn ang="0">
                      <a:pos x="842" y="107"/>
                    </a:cxn>
                    <a:cxn ang="0">
                      <a:pos x="842" y="1115"/>
                    </a:cxn>
                  </a:cxnLst>
                  <a:rect l="0" t="0" r="r" b="b"/>
                  <a:pathLst>
                    <a:path w="938" h="1218">
                      <a:moveTo>
                        <a:pt x="938" y="49"/>
                      </a:moveTo>
                      <a:lnTo>
                        <a:pt x="938" y="49"/>
                      </a:lnTo>
                      <a:lnTo>
                        <a:pt x="938" y="39"/>
                      </a:lnTo>
                      <a:lnTo>
                        <a:pt x="935" y="30"/>
                      </a:lnTo>
                      <a:lnTo>
                        <a:pt x="931" y="22"/>
                      </a:lnTo>
                      <a:lnTo>
                        <a:pt x="925" y="15"/>
                      </a:lnTo>
                      <a:lnTo>
                        <a:pt x="918" y="9"/>
                      </a:lnTo>
                      <a:lnTo>
                        <a:pt x="908" y="3"/>
                      </a:lnTo>
                      <a:lnTo>
                        <a:pt x="899" y="2"/>
                      </a:lnTo>
                      <a:lnTo>
                        <a:pt x="889" y="0"/>
                      </a:lnTo>
                      <a:lnTo>
                        <a:pt x="49" y="0"/>
                      </a:lnTo>
                      <a:lnTo>
                        <a:pt x="49" y="0"/>
                      </a:lnTo>
                      <a:lnTo>
                        <a:pt x="40" y="2"/>
                      </a:lnTo>
                      <a:lnTo>
                        <a:pt x="30" y="3"/>
                      </a:lnTo>
                      <a:lnTo>
                        <a:pt x="21" y="9"/>
                      </a:lnTo>
                      <a:lnTo>
                        <a:pt x="13" y="15"/>
                      </a:lnTo>
                      <a:lnTo>
                        <a:pt x="8" y="22"/>
                      </a:lnTo>
                      <a:lnTo>
                        <a:pt x="4" y="30"/>
                      </a:lnTo>
                      <a:lnTo>
                        <a:pt x="0" y="39"/>
                      </a:lnTo>
                      <a:lnTo>
                        <a:pt x="0" y="49"/>
                      </a:lnTo>
                      <a:lnTo>
                        <a:pt x="0" y="1169"/>
                      </a:lnTo>
                      <a:lnTo>
                        <a:pt x="0" y="1169"/>
                      </a:lnTo>
                      <a:lnTo>
                        <a:pt x="0" y="1179"/>
                      </a:lnTo>
                      <a:lnTo>
                        <a:pt x="4" y="1188"/>
                      </a:lnTo>
                      <a:lnTo>
                        <a:pt x="8" y="1197"/>
                      </a:lnTo>
                      <a:lnTo>
                        <a:pt x="13" y="1205"/>
                      </a:lnTo>
                      <a:lnTo>
                        <a:pt x="21" y="1211"/>
                      </a:lnTo>
                      <a:lnTo>
                        <a:pt x="30" y="1214"/>
                      </a:lnTo>
                      <a:lnTo>
                        <a:pt x="40" y="1218"/>
                      </a:lnTo>
                      <a:lnTo>
                        <a:pt x="49" y="1218"/>
                      </a:lnTo>
                      <a:lnTo>
                        <a:pt x="889" y="1218"/>
                      </a:lnTo>
                      <a:lnTo>
                        <a:pt x="889" y="1218"/>
                      </a:lnTo>
                      <a:lnTo>
                        <a:pt x="899" y="1218"/>
                      </a:lnTo>
                      <a:lnTo>
                        <a:pt x="908" y="1214"/>
                      </a:lnTo>
                      <a:lnTo>
                        <a:pt x="918" y="1211"/>
                      </a:lnTo>
                      <a:lnTo>
                        <a:pt x="925" y="1205"/>
                      </a:lnTo>
                      <a:lnTo>
                        <a:pt x="931" y="1197"/>
                      </a:lnTo>
                      <a:lnTo>
                        <a:pt x="935" y="1188"/>
                      </a:lnTo>
                      <a:lnTo>
                        <a:pt x="938" y="1179"/>
                      </a:lnTo>
                      <a:lnTo>
                        <a:pt x="938" y="1169"/>
                      </a:lnTo>
                      <a:lnTo>
                        <a:pt x="938" y="49"/>
                      </a:lnTo>
                      <a:close/>
                      <a:moveTo>
                        <a:pt x="842" y="1115"/>
                      </a:moveTo>
                      <a:lnTo>
                        <a:pt x="93" y="1115"/>
                      </a:lnTo>
                      <a:lnTo>
                        <a:pt x="93" y="107"/>
                      </a:lnTo>
                      <a:lnTo>
                        <a:pt x="842" y="107"/>
                      </a:lnTo>
                      <a:lnTo>
                        <a:pt x="842" y="111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47"/>
                <p:cNvSpPr>
                  <a:spLocks/>
                </p:cNvSpPr>
                <p:nvPr/>
              </p:nvSpPr>
              <p:spPr bwMode="auto">
                <a:xfrm>
                  <a:off x="4438650" y="884238"/>
                  <a:ext cx="744538" cy="968375"/>
                </a:xfrm>
                <a:custGeom>
                  <a:avLst/>
                  <a:gdLst/>
                  <a:ahLst/>
                  <a:cxnLst>
                    <a:cxn ang="0">
                      <a:pos x="938" y="49"/>
                    </a:cxn>
                    <a:cxn ang="0">
                      <a:pos x="938" y="49"/>
                    </a:cxn>
                    <a:cxn ang="0">
                      <a:pos x="938" y="39"/>
                    </a:cxn>
                    <a:cxn ang="0">
                      <a:pos x="935" y="30"/>
                    </a:cxn>
                    <a:cxn ang="0">
                      <a:pos x="931" y="22"/>
                    </a:cxn>
                    <a:cxn ang="0">
                      <a:pos x="925" y="15"/>
                    </a:cxn>
                    <a:cxn ang="0">
                      <a:pos x="918" y="9"/>
                    </a:cxn>
                    <a:cxn ang="0">
                      <a:pos x="908" y="3"/>
                    </a:cxn>
                    <a:cxn ang="0">
                      <a:pos x="899" y="2"/>
                    </a:cxn>
                    <a:cxn ang="0">
                      <a:pos x="889" y="0"/>
                    </a:cxn>
                    <a:cxn ang="0">
                      <a:pos x="49" y="0"/>
                    </a:cxn>
                    <a:cxn ang="0">
                      <a:pos x="49" y="0"/>
                    </a:cxn>
                    <a:cxn ang="0">
                      <a:pos x="40" y="2"/>
                    </a:cxn>
                    <a:cxn ang="0">
                      <a:pos x="30" y="3"/>
                    </a:cxn>
                    <a:cxn ang="0">
                      <a:pos x="21" y="9"/>
                    </a:cxn>
                    <a:cxn ang="0">
                      <a:pos x="13" y="15"/>
                    </a:cxn>
                    <a:cxn ang="0">
                      <a:pos x="8" y="22"/>
                    </a:cxn>
                    <a:cxn ang="0">
                      <a:pos x="4" y="30"/>
                    </a:cxn>
                    <a:cxn ang="0">
                      <a:pos x="0" y="39"/>
                    </a:cxn>
                    <a:cxn ang="0">
                      <a:pos x="0" y="49"/>
                    </a:cxn>
                    <a:cxn ang="0">
                      <a:pos x="0" y="1169"/>
                    </a:cxn>
                    <a:cxn ang="0">
                      <a:pos x="0" y="1169"/>
                    </a:cxn>
                    <a:cxn ang="0">
                      <a:pos x="0" y="1179"/>
                    </a:cxn>
                    <a:cxn ang="0">
                      <a:pos x="4" y="1188"/>
                    </a:cxn>
                    <a:cxn ang="0">
                      <a:pos x="8" y="1197"/>
                    </a:cxn>
                    <a:cxn ang="0">
                      <a:pos x="13" y="1205"/>
                    </a:cxn>
                    <a:cxn ang="0">
                      <a:pos x="21" y="1211"/>
                    </a:cxn>
                    <a:cxn ang="0">
                      <a:pos x="30" y="1214"/>
                    </a:cxn>
                    <a:cxn ang="0">
                      <a:pos x="40" y="1218"/>
                    </a:cxn>
                    <a:cxn ang="0">
                      <a:pos x="49" y="1218"/>
                    </a:cxn>
                    <a:cxn ang="0">
                      <a:pos x="889" y="1218"/>
                    </a:cxn>
                    <a:cxn ang="0">
                      <a:pos x="889" y="1218"/>
                    </a:cxn>
                    <a:cxn ang="0">
                      <a:pos x="899" y="1218"/>
                    </a:cxn>
                    <a:cxn ang="0">
                      <a:pos x="908" y="1214"/>
                    </a:cxn>
                    <a:cxn ang="0">
                      <a:pos x="918" y="1211"/>
                    </a:cxn>
                    <a:cxn ang="0">
                      <a:pos x="925" y="1205"/>
                    </a:cxn>
                    <a:cxn ang="0">
                      <a:pos x="931" y="1197"/>
                    </a:cxn>
                    <a:cxn ang="0">
                      <a:pos x="935" y="1188"/>
                    </a:cxn>
                    <a:cxn ang="0">
                      <a:pos x="938" y="1179"/>
                    </a:cxn>
                    <a:cxn ang="0">
                      <a:pos x="938" y="1169"/>
                    </a:cxn>
                    <a:cxn ang="0">
                      <a:pos x="938" y="49"/>
                    </a:cxn>
                  </a:cxnLst>
                  <a:rect l="0" t="0" r="r" b="b"/>
                  <a:pathLst>
                    <a:path w="938" h="1218">
                      <a:moveTo>
                        <a:pt x="938" y="49"/>
                      </a:moveTo>
                      <a:lnTo>
                        <a:pt x="938" y="49"/>
                      </a:lnTo>
                      <a:lnTo>
                        <a:pt x="938" y="39"/>
                      </a:lnTo>
                      <a:lnTo>
                        <a:pt x="935" y="30"/>
                      </a:lnTo>
                      <a:lnTo>
                        <a:pt x="931" y="22"/>
                      </a:lnTo>
                      <a:lnTo>
                        <a:pt x="925" y="15"/>
                      </a:lnTo>
                      <a:lnTo>
                        <a:pt x="918" y="9"/>
                      </a:lnTo>
                      <a:lnTo>
                        <a:pt x="908" y="3"/>
                      </a:lnTo>
                      <a:lnTo>
                        <a:pt x="899" y="2"/>
                      </a:lnTo>
                      <a:lnTo>
                        <a:pt x="889" y="0"/>
                      </a:lnTo>
                      <a:lnTo>
                        <a:pt x="49" y="0"/>
                      </a:lnTo>
                      <a:lnTo>
                        <a:pt x="49" y="0"/>
                      </a:lnTo>
                      <a:lnTo>
                        <a:pt x="40" y="2"/>
                      </a:lnTo>
                      <a:lnTo>
                        <a:pt x="30" y="3"/>
                      </a:lnTo>
                      <a:lnTo>
                        <a:pt x="21" y="9"/>
                      </a:lnTo>
                      <a:lnTo>
                        <a:pt x="13" y="15"/>
                      </a:lnTo>
                      <a:lnTo>
                        <a:pt x="8" y="22"/>
                      </a:lnTo>
                      <a:lnTo>
                        <a:pt x="4" y="30"/>
                      </a:lnTo>
                      <a:lnTo>
                        <a:pt x="0" y="39"/>
                      </a:lnTo>
                      <a:lnTo>
                        <a:pt x="0" y="49"/>
                      </a:lnTo>
                      <a:lnTo>
                        <a:pt x="0" y="1169"/>
                      </a:lnTo>
                      <a:lnTo>
                        <a:pt x="0" y="1169"/>
                      </a:lnTo>
                      <a:lnTo>
                        <a:pt x="0" y="1179"/>
                      </a:lnTo>
                      <a:lnTo>
                        <a:pt x="4" y="1188"/>
                      </a:lnTo>
                      <a:lnTo>
                        <a:pt x="8" y="1197"/>
                      </a:lnTo>
                      <a:lnTo>
                        <a:pt x="13" y="1205"/>
                      </a:lnTo>
                      <a:lnTo>
                        <a:pt x="21" y="1211"/>
                      </a:lnTo>
                      <a:lnTo>
                        <a:pt x="30" y="1214"/>
                      </a:lnTo>
                      <a:lnTo>
                        <a:pt x="40" y="1218"/>
                      </a:lnTo>
                      <a:lnTo>
                        <a:pt x="49" y="1218"/>
                      </a:lnTo>
                      <a:lnTo>
                        <a:pt x="889" y="1218"/>
                      </a:lnTo>
                      <a:lnTo>
                        <a:pt x="889" y="1218"/>
                      </a:lnTo>
                      <a:lnTo>
                        <a:pt x="899" y="1218"/>
                      </a:lnTo>
                      <a:lnTo>
                        <a:pt x="908" y="1214"/>
                      </a:lnTo>
                      <a:lnTo>
                        <a:pt x="918" y="1211"/>
                      </a:lnTo>
                      <a:lnTo>
                        <a:pt x="925" y="1205"/>
                      </a:lnTo>
                      <a:lnTo>
                        <a:pt x="931" y="1197"/>
                      </a:lnTo>
                      <a:lnTo>
                        <a:pt x="935" y="1188"/>
                      </a:lnTo>
                      <a:lnTo>
                        <a:pt x="938" y="1179"/>
                      </a:lnTo>
                      <a:lnTo>
                        <a:pt x="938" y="1169"/>
                      </a:lnTo>
                      <a:lnTo>
                        <a:pt x="938" y="4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Rectangle 48"/>
                <p:cNvSpPr>
                  <a:spLocks noChangeArrowheads="1"/>
                </p:cNvSpPr>
                <p:nvPr/>
              </p:nvSpPr>
              <p:spPr bwMode="auto">
                <a:xfrm>
                  <a:off x="4511675" y="969963"/>
                  <a:ext cx="595313" cy="80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8" name="Freeform 54"/>
              <p:cNvSpPr>
                <a:spLocks noEditPoints="1"/>
              </p:cNvSpPr>
              <p:nvPr/>
            </p:nvSpPr>
            <p:spPr bwMode="auto">
              <a:xfrm>
                <a:off x="7346042" y="2809735"/>
                <a:ext cx="620095" cy="1313864"/>
              </a:xfrm>
              <a:custGeom>
                <a:avLst/>
                <a:gdLst/>
                <a:ahLst/>
                <a:cxnLst>
                  <a:cxn ang="0">
                    <a:pos x="405" y="59"/>
                  </a:cxn>
                  <a:cxn ang="0">
                    <a:pos x="400" y="36"/>
                  </a:cxn>
                  <a:cxn ang="0">
                    <a:pos x="388" y="17"/>
                  </a:cxn>
                  <a:cxn ang="0">
                    <a:pos x="370" y="6"/>
                  </a:cxn>
                  <a:cxn ang="0">
                    <a:pos x="347" y="0"/>
                  </a:cxn>
                  <a:cxn ang="0">
                    <a:pos x="59" y="0"/>
                  </a:cxn>
                  <a:cxn ang="0">
                    <a:pos x="36" y="6"/>
                  </a:cxn>
                  <a:cxn ang="0">
                    <a:pos x="17" y="17"/>
                  </a:cxn>
                  <a:cxn ang="0">
                    <a:pos x="6" y="36"/>
                  </a:cxn>
                  <a:cxn ang="0">
                    <a:pos x="0" y="59"/>
                  </a:cxn>
                  <a:cxn ang="0">
                    <a:pos x="0" y="797"/>
                  </a:cxn>
                  <a:cxn ang="0">
                    <a:pos x="6" y="820"/>
                  </a:cxn>
                  <a:cxn ang="0">
                    <a:pos x="17" y="838"/>
                  </a:cxn>
                  <a:cxn ang="0">
                    <a:pos x="36" y="852"/>
                  </a:cxn>
                  <a:cxn ang="0">
                    <a:pos x="59" y="855"/>
                  </a:cxn>
                  <a:cxn ang="0">
                    <a:pos x="347" y="855"/>
                  </a:cxn>
                  <a:cxn ang="0">
                    <a:pos x="370" y="852"/>
                  </a:cxn>
                  <a:cxn ang="0">
                    <a:pos x="388" y="838"/>
                  </a:cxn>
                  <a:cxn ang="0">
                    <a:pos x="400" y="820"/>
                  </a:cxn>
                  <a:cxn ang="0">
                    <a:pos x="405" y="797"/>
                  </a:cxn>
                  <a:cxn ang="0">
                    <a:pos x="245" y="76"/>
                  </a:cxn>
                  <a:cxn ang="0">
                    <a:pos x="243" y="79"/>
                  </a:cxn>
                  <a:cxn ang="0">
                    <a:pos x="240" y="85"/>
                  </a:cxn>
                  <a:cxn ang="0">
                    <a:pos x="174" y="85"/>
                  </a:cxn>
                  <a:cxn ang="0">
                    <a:pos x="170" y="85"/>
                  </a:cxn>
                  <a:cxn ang="0">
                    <a:pos x="166" y="79"/>
                  </a:cxn>
                  <a:cxn ang="0">
                    <a:pos x="164" y="76"/>
                  </a:cxn>
                  <a:cxn ang="0">
                    <a:pos x="166" y="72"/>
                  </a:cxn>
                  <a:cxn ang="0">
                    <a:pos x="170" y="68"/>
                  </a:cxn>
                  <a:cxn ang="0">
                    <a:pos x="236" y="66"/>
                  </a:cxn>
                  <a:cxn ang="0">
                    <a:pos x="240" y="68"/>
                  </a:cxn>
                  <a:cxn ang="0">
                    <a:pos x="243" y="72"/>
                  </a:cxn>
                  <a:cxn ang="0">
                    <a:pos x="245" y="76"/>
                  </a:cxn>
                  <a:cxn ang="0">
                    <a:pos x="34" y="733"/>
                  </a:cxn>
                  <a:cxn ang="0">
                    <a:pos x="377" y="123"/>
                  </a:cxn>
                </a:cxnLst>
                <a:rect l="0" t="0" r="r" b="b"/>
                <a:pathLst>
                  <a:path w="405" h="855">
                    <a:moveTo>
                      <a:pt x="405" y="59"/>
                    </a:moveTo>
                    <a:lnTo>
                      <a:pt x="405" y="59"/>
                    </a:lnTo>
                    <a:lnTo>
                      <a:pt x="404" y="47"/>
                    </a:lnTo>
                    <a:lnTo>
                      <a:pt x="400" y="36"/>
                    </a:lnTo>
                    <a:lnTo>
                      <a:pt x="394" y="27"/>
                    </a:lnTo>
                    <a:lnTo>
                      <a:pt x="388" y="17"/>
                    </a:lnTo>
                    <a:lnTo>
                      <a:pt x="379" y="12"/>
                    </a:lnTo>
                    <a:lnTo>
                      <a:pt x="370" y="6"/>
                    </a:lnTo>
                    <a:lnTo>
                      <a:pt x="358" y="2"/>
                    </a:lnTo>
                    <a:lnTo>
                      <a:pt x="347" y="0"/>
                    </a:lnTo>
                    <a:lnTo>
                      <a:pt x="59" y="0"/>
                    </a:lnTo>
                    <a:lnTo>
                      <a:pt x="59" y="0"/>
                    </a:lnTo>
                    <a:lnTo>
                      <a:pt x="48" y="2"/>
                    </a:lnTo>
                    <a:lnTo>
                      <a:pt x="36" y="6"/>
                    </a:lnTo>
                    <a:lnTo>
                      <a:pt x="27" y="12"/>
                    </a:lnTo>
                    <a:lnTo>
                      <a:pt x="17" y="17"/>
                    </a:lnTo>
                    <a:lnTo>
                      <a:pt x="10" y="27"/>
                    </a:lnTo>
                    <a:lnTo>
                      <a:pt x="6" y="36"/>
                    </a:lnTo>
                    <a:lnTo>
                      <a:pt x="2" y="47"/>
                    </a:lnTo>
                    <a:lnTo>
                      <a:pt x="0" y="59"/>
                    </a:lnTo>
                    <a:lnTo>
                      <a:pt x="0" y="797"/>
                    </a:lnTo>
                    <a:lnTo>
                      <a:pt x="0" y="797"/>
                    </a:lnTo>
                    <a:lnTo>
                      <a:pt x="2" y="810"/>
                    </a:lnTo>
                    <a:lnTo>
                      <a:pt x="6" y="820"/>
                    </a:lnTo>
                    <a:lnTo>
                      <a:pt x="10" y="831"/>
                    </a:lnTo>
                    <a:lnTo>
                      <a:pt x="17" y="838"/>
                    </a:lnTo>
                    <a:lnTo>
                      <a:pt x="27" y="846"/>
                    </a:lnTo>
                    <a:lnTo>
                      <a:pt x="36" y="852"/>
                    </a:lnTo>
                    <a:lnTo>
                      <a:pt x="48" y="853"/>
                    </a:lnTo>
                    <a:lnTo>
                      <a:pt x="59" y="855"/>
                    </a:lnTo>
                    <a:lnTo>
                      <a:pt x="347" y="855"/>
                    </a:lnTo>
                    <a:lnTo>
                      <a:pt x="347" y="855"/>
                    </a:lnTo>
                    <a:lnTo>
                      <a:pt x="358" y="853"/>
                    </a:lnTo>
                    <a:lnTo>
                      <a:pt x="370" y="852"/>
                    </a:lnTo>
                    <a:lnTo>
                      <a:pt x="379" y="846"/>
                    </a:lnTo>
                    <a:lnTo>
                      <a:pt x="388" y="838"/>
                    </a:lnTo>
                    <a:lnTo>
                      <a:pt x="394" y="831"/>
                    </a:lnTo>
                    <a:lnTo>
                      <a:pt x="400" y="820"/>
                    </a:lnTo>
                    <a:lnTo>
                      <a:pt x="404" y="810"/>
                    </a:lnTo>
                    <a:lnTo>
                      <a:pt x="405" y="797"/>
                    </a:lnTo>
                    <a:lnTo>
                      <a:pt x="405" y="59"/>
                    </a:lnTo>
                    <a:close/>
                    <a:moveTo>
                      <a:pt x="245" y="76"/>
                    </a:moveTo>
                    <a:lnTo>
                      <a:pt x="245" y="76"/>
                    </a:lnTo>
                    <a:lnTo>
                      <a:pt x="243" y="79"/>
                    </a:lnTo>
                    <a:lnTo>
                      <a:pt x="242" y="83"/>
                    </a:lnTo>
                    <a:lnTo>
                      <a:pt x="240" y="85"/>
                    </a:lnTo>
                    <a:lnTo>
                      <a:pt x="236" y="85"/>
                    </a:lnTo>
                    <a:lnTo>
                      <a:pt x="174" y="85"/>
                    </a:lnTo>
                    <a:lnTo>
                      <a:pt x="174" y="85"/>
                    </a:lnTo>
                    <a:lnTo>
                      <a:pt x="170" y="85"/>
                    </a:lnTo>
                    <a:lnTo>
                      <a:pt x="168" y="83"/>
                    </a:lnTo>
                    <a:lnTo>
                      <a:pt x="166" y="79"/>
                    </a:lnTo>
                    <a:lnTo>
                      <a:pt x="164" y="76"/>
                    </a:lnTo>
                    <a:lnTo>
                      <a:pt x="164" y="76"/>
                    </a:lnTo>
                    <a:lnTo>
                      <a:pt x="164" y="76"/>
                    </a:lnTo>
                    <a:lnTo>
                      <a:pt x="166" y="72"/>
                    </a:lnTo>
                    <a:lnTo>
                      <a:pt x="168" y="70"/>
                    </a:lnTo>
                    <a:lnTo>
                      <a:pt x="170" y="68"/>
                    </a:lnTo>
                    <a:lnTo>
                      <a:pt x="174" y="66"/>
                    </a:lnTo>
                    <a:lnTo>
                      <a:pt x="236" y="66"/>
                    </a:lnTo>
                    <a:lnTo>
                      <a:pt x="236" y="66"/>
                    </a:lnTo>
                    <a:lnTo>
                      <a:pt x="240" y="68"/>
                    </a:lnTo>
                    <a:lnTo>
                      <a:pt x="242" y="70"/>
                    </a:lnTo>
                    <a:lnTo>
                      <a:pt x="243" y="72"/>
                    </a:lnTo>
                    <a:lnTo>
                      <a:pt x="245" y="76"/>
                    </a:lnTo>
                    <a:lnTo>
                      <a:pt x="245" y="76"/>
                    </a:lnTo>
                    <a:close/>
                    <a:moveTo>
                      <a:pt x="377" y="733"/>
                    </a:moveTo>
                    <a:lnTo>
                      <a:pt x="34" y="733"/>
                    </a:lnTo>
                    <a:lnTo>
                      <a:pt x="34" y="123"/>
                    </a:lnTo>
                    <a:lnTo>
                      <a:pt x="377" y="123"/>
                    </a:lnTo>
                    <a:lnTo>
                      <a:pt x="377" y="73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34" name="TextBox 33"/>
            <p:cNvSpPr txBox="1"/>
            <p:nvPr/>
          </p:nvSpPr>
          <p:spPr>
            <a:xfrm>
              <a:off x="1447800" y="1504950"/>
              <a:ext cx="2645980" cy="941203"/>
            </a:xfrm>
            <a:prstGeom prst="rect">
              <a:avLst/>
            </a:prstGeom>
            <a:noFill/>
          </p:spPr>
          <p:txBody>
            <a:bodyPr wrap="square" rtlCol="0">
              <a:spAutoFit/>
            </a:bodyPr>
            <a:lstStyle/>
            <a:p>
              <a:r>
                <a:rPr lang="en-US" sz="1400" dirty="0" smtClean="0"/>
                <a:t>Desktop </a:t>
              </a:r>
            </a:p>
            <a:p>
              <a:r>
                <a:rPr lang="en-US" sz="1400" dirty="0" smtClean="0"/>
                <a:t>.53% CTR</a:t>
              </a:r>
            </a:p>
            <a:p>
              <a:r>
                <a:rPr lang="en-US" sz="1400" dirty="0" smtClean="0"/>
                <a:t>3:37 Time Spent </a:t>
              </a:r>
              <a:endParaRPr lang="en-US" sz="1400" dirty="0"/>
            </a:p>
          </p:txBody>
        </p:sp>
        <p:sp>
          <p:nvSpPr>
            <p:cNvPr id="35" name="TextBox 34"/>
            <p:cNvSpPr txBox="1"/>
            <p:nvPr/>
          </p:nvSpPr>
          <p:spPr>
            <a:xfrm>
              <a:off x="4343400" y="1504950"/>
              <a:ext cx="2609193" cy="941203"/>
            </a:xfrm>
            <a:prstGeom prst="rect">
              <a:avLst/>
            </a:prstGeom>
            <a:noFill/>
          </p:spPr>
          <p:txBody>
            <a:bodyPr wrap="square" rtlCol="0">
              <a:spAutoFit/>
            </a:bodyPr>
            <a:lstStyle/>
            <a:p>
              <a:r>
                <a:rPr lang="en-US" sz="1400" dirty="0" smtClean="0"/>
                <a:t>Tablet</a:t>
              </a:r>
            </a:p>
            <a:p>
              <a:r>
                <a:rPr lang="en-US" sz="1400" dirty="0" smtClean="0"/>
                <a:t>.55% CTR</a:t>
              </a:r>
            </a:p>
            <a:p>
              <a:r>
                <a:rPr lang="en-US" sz="1400" dirty="0" smtClean="0"/>
                <a:t>3:18 Time Spent </a:t>
              </a:r>
              <a:endParaRPr lang="en-US" sz="1400" dirty="0"/>
            </a:p>
          </p:txBody>
        </p:sp>
        <p:sp>
          <p:nvSpPr>
            <p:cNvPr id="36" name="TextBox 35"/>
            <p:cNvSpPr txBox="1"/>
            <p:nvPr/>
          </p:nvSpPr>
          <p:spPr>
            <a:xfrm>
              <a:off x="6400800" y="1504950"/>
              <a:ext cx="2427890" cy="941203"/>
            </a:xfrm>
            <a:prstGeom prst="rect">
              <a:avLst/>
            </a:prstGeom>
            <a:noFill/>
          </p:spPr>
          <p:txBody>
            <a:bodyPr wrap="square" rtlCol="0">
              <a:spAutoFit/>
            </a:bodyPr>
            <a:lstStyle/>
            <a:p>
              <a:r>
                <a:rPr lang="en-US" sz="1400" dirty="0" smtClean="0"/>
                <a:t>Mobile </a:t>
              </a:r>
            </a:p>
            <a:p>
              <a:r>
                <a:rPr lang="en-US" sz="1400" dirty="0" smtClean="0"/>
                <a:t>.60% CTR</a:t>
              </a:r>
            </a:p>
            <a:p>
              <a:r>
                <a:rPr lang="en-US" sz="1400" dirty="0" smtClean="0"/>
                <a:t>4:14 Time Spent </a:t>
              </a:r>
              <a:endParaRPr lang="en-US" sz="1400" dirty="0"/>
            </a:p>
          </p:txBody>
        </p:sp>
      </p:grpSp>
      <p:sp>
        <p:nvSpPr>
          <p:cNvPr id="38" name="TextBox 37"/>
          <p:cNvSpPr txBox="1"/>
          <p:nvPr/>
        </p:nvSpPr>
        <p:spPr>
          <a:xfrm>
            <a:off x="1293703" y="4248150"/>
            <a:ext cx="5792897" cy="523220"/>
          </a:xfrm>
          <a:prstGeom prst="rect">
            <a:avLst/>
          </a:prstGeom>
          <a:noFill/>
        </p:spPr>
        <p:txBody>
          <a:bodyPr wrap="none" rtlCol="0">
            <a:spAutoFit/>
          </a:bodyPr>
          <a:lstStyle/>
          <a:p>
            <a:r>
              <a:rPr lang="en-US" sz="1400" dirty="0" smtClean="0"/>
              <a:t>Native Ads on OSG Properties Perform 4x better than Non Native</a:t>
            </a:r>
          </a:p>
          <a:p>
            <a:r>
              <a:rPr lang="en-US" sz="1400" dirty="0" smtClean="0"/>
              <a:t>Time on Site Increases by 132% </a:t>
            </a:r>
            <a:endParaRPr lang="en-US" sz="1400" dirty="0"/>
          </a:p>
        </p:txBody>
      </p:sp>
      <p:sp>
        <p:nvSpPr>
          <p:cNvPr id="39" name="TextBox 38"/>
          <p:cNvSpPr txBox="1"/>
          <p:nvPr/>
        </p:nvSpPr>
        <p:spPr>
          <a:xfrm>
            <a:off x="152400" y="133350"/>
            <a:ext cx="4148668" cy="584763"/>
          </a:xfrm>
          <a:prstGeom prst="rect">
            <a:avLst/>
          </a:prstGeom>
          <a:noFill/>
        </p:spPr>
        <p:txBody>
          <a:bodyPr wrap="none" lIns="91428" tIns="45714" rIns="91428" bIns="45714" rtlCol="0">
            <a:spAutoFit/>
          </a:bodyPr>
          <a:lstStyle/>
          <a:p>
            <a:r>
              <a:rPr lang="en-US" sz="3200" b="1" dirty="0" smtClean="0">
                <a:solidFill>
                  <a:prstClr val="white">
                    <a:lumMod val="50000"/>
                  </a:prstClr>
                </a:solidFill>
                <a:latin typeface="+mj-lt"/>
                <a:ea typeface="Open Sans" pitchFamily="34" charset="0"/>
                <a:cs typeface="Open Sans" pitchFamily="34" charset="0"/>
              </a:rPr>
              <a:t>Native Performance</a:t>
            </a:r>
            <a:endParaRPr lang="en-US" sz="3200" b="1" dirty="0">
              <a:solidFill>
                <a:prstClr val="white">
                  <a:lumMod val="50000"/>
                </a:prstClr>
              </a:solidFill>
              <a:latin typeface="+mj-lt"/>
              <a:ea typeface="Open Sans" pitchFamily="34" charset="0"/>
              <a:cs typeface="Open Sans" pitchFamily="34" charset="0"/>
            </a:endParaRPr>
          </a:p>
        </p:txBody>
      </p:sp>
      <p:pic>
        <p:nvPicPr>
          <p:cNvPr id="40" name="Picture 39" descr="Screen Shot 2016-02-19 at 5.04.53 PM.pn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219200" y="1047751"/>
            <a:ext cx="2946472" cy="1523999"/>
          </a:xfrm>
          <a:prstGeom prst="rect">
            <a:avLst/>
          </a:prstGeom>
        </p:spPr>
      </p:pic>
      <p:pic>
        <p:nvPicPr>
          <p:cNvPr id="41" name="Picture 40" descr="Screen Shot 2016-02-19 at 5.04.53 PM.png"/>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4462828" y="2320472"/>
            <a:ext cx="760047" cy="914399"/>
          </a:xfrm>
          <a:prstGeom prst="rect">
            <a:avLst/>
          </a:prstGeom>
        </p:spPr>
      </p:pic>
      <p:pic>
        <p:nvPicPr>
          <p:cNvPr id="42" name="Picture 41" descr="Screen Shot 2016-02-19 at 5.04.53 PM.png"/>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6311899" y="2533650"/>
            <a:ext cx="390525" cy="629481"/>
          </a:xfrm>
          <a:prstGeom prst="rect">
            <a:avLst/>
          </a:prstGeom>
        </p:spPr>
      </p:pic>
      <p:sp>
        <p:nvSpPr>
          <p:cNvPr id="43" name="TextBox 42"/>
          <p:cNvSpPr txBox="1"/>
          <p:nvPr/>
        </p:nvSpPr>
        <p:spPr>
          <a:xfrm>
            <a:off x="381000" y="4857750"/>
            <a:ext cx="800219" cy="169277"/>
          </a:xfrm>
          <a:prstGeom prst="rect">
            <a:avLst/>
          </a:prstGeom>
          <a:noFill/>
        </p:spPr>
        <p:txBody>
          <a:bodyPr wrap="none" rtlCol="0">
            <a:spAutoFit/>
          </a:bodyPr>
          <a:lstStyle/>
          <a:p>
            <a:r>
              <a:rPr lang="en-US" sz="500" dirty="0" smtClean="0"/>
              <a:t>* Internal OSG Data </a:t>
            </a:r>
            <a:endParaRPr lang="en-US" sz="500" dirty="0"/>
          </a:p>
        </p:txBody>
      </p:sp>
    </p:spTree>
    <p:extLst>
      <p:ext uri="{BB962C8B-B14F-4D97-AF65-F5344CB8AC3E}">
        <p14:creationId xmlns:p14="http://schemas.microsoft.com/office/powerpoint/2010/main" val="3139404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33</a:t>
            </a:fld>
            <a:endParaRPr lang="en-US">
              <a:solidFill>
                <a:prstClr val="black">
                  <a:lumMod val="85000"/>
                  <a:lumOff val="15000"/>
                </a:prstClr>
              </a:solidFill>
            </a:endParaRPr>
          </a:p>
        </p:txBody>
      </p:sp>
      <p:sp>
        <p:nvSpPr>
          <p:cNvPr id="5" name="Rectangle 4"/>
          <p:cNvSpPr/>
          <p:nvPr/>
        </p:nvSpPr>
        <p:spPr>
          <a:xfrm>
            <a:off x="230030" y="4171950"/>
            <a:ext cx="3122770" cy="584776"/>
          </a:xfrm>
          <a:prstGeom prst="rect">
            <a:avLst/>
          </a:prstGeom>
          <a:noFill/>
        </p:spPr>
        <p:txBody>
          <a:bodyPr wrap="none" lIns="91440" tIns="45720" rIns="91440" bIns="45720">
            <a:spAutoFit/>
          </a:bodyPr>
          <a:lstStyle/>
          <a:p>
            <a:pPr algn="ctr"/>
            <a:r>
              <a:rPr lang="en-US" sz="3200" b="1" cap="none" spc="0"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SPONSORSHIPS</a:t>
            </a:r>
            <a:endParaRPr lang="en-US" sz="3200" b="1" cap="none" spc="0" dirty="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endParaRPr>
          </a:p>
        </p:txBody>
      </p:sp>
    </p:spTree>
    <p:extLst>
      <p:ext uri="{BB962C8B-B14F-4D97-AF65-F5344CB8AC3E}">
        <p14:creationId xmlns:p14="http://schemas.microsoft.com/office/powerpoint/2010/main" val="350008008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 y="971550"/>
            <a:ext cx="4495800" cy="4601247"/>
          </a:xfrm>
          <a:prstGeom prst="rect">
            <a:avLst/>
          </a:prstGeom>
        </p:spPr>
        <p:txBody>
          <a:bodyPr wrap="square" lIns="91428" tIns="45714" rIns="91428" bIns="45714" numCol="1" spcCol="274283">
            <a:spAutoFit/>
          </a:bodyPr>
          <a:lstStyle/>
          <a:p>
            <a:r>
              <a:rPr lang="en-US" sz="1100" dirty="0" smtClean="0">
                <a:solidFill>
                  <a:prstClr val="black"/>
                </a:solidFill>
                <a:latin typeface="Century Gothic"/>
                <a:cs typeface="Century Gothic"/>
              </a:rPr>
              <a:t>Association </a:t>
            </a:r>
            <a:r>
              <a:rPr lang="en-US" sz="1100" dirty="0">
                <a:solidFill>
                  <a:prstClr val="black"/>
                </a:solidFill>
                <a:latin typeface="Century Gothic"/>
                <a:cs typeface="Century Gothic"/>
              </a:rPr>
              <a:t>with relevant original content created </a:t>
            </a:r>
            <a:r>
              <a:rPr lang="en-US" sz="1100" dirty="0" smtClean="0">
                <a:solidFill>
                  <a:prstClr val="black"/>
                </a:solidFill>
                <a:latin typeface="Century Gothic"/>
                <a:cs typeface="Century Gothic"/>
              </a:rPr>
              <a:t>by </a:t>
            </a:r>
            <a:r>
              <a:rPr lang="en-US" sz="1100" dirty="0">
                <a:solidFill>
                  <a:prstClr val="black"/>
                </a:solidFill>
                <a:latin typeface="Century Gothic"/>
                <a:cs typeface="Century Gothic"/>
              </a:rPr>
              <a:t>OSG staff</a:t>
            </a:r>
            <a:r>
              <a:rPr lang="en-US" sz="1100" dirty="0" smtClean="0">
                <a:solidFill>
                  <a:prstClr val="black"/>
                </a:solidFill>
                <a:latin typeface="Century Gothic"/>
                <a:cs typeface="Century Gothic"/>
              </a:rPr>
              <a:t>. </a:t>
            </a:r>
            <a:endParaRPr lang="en-US" sz="1100" dirty="0">
              <a:solidFill>
                <a:prstClr val="black"/>
              </a:solidFill>
              <a:latin typeface="Century Gothic"/>
              <a:cs typeface="Century Gothic"/>
            </a:endParaRPr>
          </a:p>
          <a:p>
            <a:endParaRPr lang="en-US" sz="1100" dirty="0">
              <a:solidFill>
                <a:prstClr val="black"/>
              </a:solidFill>
              <a:latin typeface="Century Gothic"/>
              <a:cs typeface="Century Gothic"/>
            </a:endParaRPr>
          </a:p>
          <a:p>
            <a:r>
              <a:rPr lang="en-US" sz="1100" dirty="0">
                <a:solidFill>
                  <a:prstClr val="black"/>
                </a:solidFill>
                <a:latin typeface="Century Gothic"/>
                <a:cs typeface="Century Gothic"/>
              </a:rPr>
              <a:t>Varying topics can be selected from </a:t>
            </a:r>
            <a:r>
              <a:rPr lang="en-US" sz="1100" b="1" dirty="0">
                <a:solidFill>
                  <a:prstClr val="black"/>
                </a:solidFill>
                <a:latin typeface="Century Gothic"/>
                <a:cs typeface="Century Gothic"/>
              </a:rPr>
              <a:t>editorial calendar </a:t>
            </a:r>
            <a:r>
              <a:rPr lang="en-US" sz="1100" dirty="0">
                <a:solidFill>
                  <a:prstClr val="black"/>
                </a:solidFill>
                <a:latin typeface="Century Gothic"/>
                <a:cs typeface="Century Gothic"/>
              </a:rPr>
              <a:t>for advanced planning and increased </a:t>
            </a:r>
            <a:r>
              <a:rPr lang="en-US" sz="1100" dirty="0" smtClean="0">
                <a:solidFill>
                  <a:prstClr val="black"/>
                </a:solidFill>
                <a:latin typeface="Century Gothic"/>
                <a:cs typeface="Century Gothic"/>
              </a:rPr>
              <a:t>relevance. </a:t>
            </a:r>
            <a:endParaRPr lang="en-US" sz="1100" dirty="0">
              <a:solidFill>
                <a:prstClr val="black"/>
              </a:solidFill>
              <a:latin typeface="Century Gothic"/>
              <a:cs typeface="Century Gothic"/>
            </a:endParaRPr>
          </a:p>
          <a:p>
            <a:endParaRPr lang="en-US" sz="1100" dirty="0">
              <a:solidFill>
                <a:prstClr val="black"/>
              </a:solidFill>
              <a:latin typeface="Century Gothic"/>
              <a:cs typeface="Century Gothic"/>
            </a:endParaRPr>
          </a:p>
          <a:p>
            <a:r>
              <a:rPr lang="en-US" sz="1100" dirty="0" smtClean="0">
                <a:solidFill>
                  <a:prstClr val="black"/>
                </a:solidFill>
                <a:latin typeface="Century Gothic"/>
                <a:cs typeface="Century Gothic"/>
              </a:rPr>
              <a:t>Native </a:t>
            </a:r>
            <a:r>
              <a:rPr lang="en-US" sz="1100" dirty="0">
                <a:solidFill>
                  <a:prstClr val="black"/>
                </a:solidFill>
                <a:latin typeface="Century Gothic"/>
                <a:cs typeface="Century Gothic"/>
              </a:rPr>
              <a:t>ad units </a:t>
            </a:r>
            <a:r>
              <a:rPr lang="en-US" sz="1100" dirty="0" smtClean="0">
                <a:solidFill>
                  <a:prstClr val="black"/>
                </a:solidFill>
                <a:latin typeface="Century Gothic"/>
                <a:cs typeface="Century Gothic"/>
              </a:rPr>
              <a:t>served across </a:t>
            </a:r>
            <a:r>
              <a:rPr lang="en-US" sz="1100" dirty="0">
                <a:solidFill>
                  <a:prstClr val="black"/>
                </a:solidFill>
                <a:latin typeface="Century Gothic"/>
                <a:cs typeface="Century Gothic"/>
              </a:rPr>
              <a:t>OSG network to drive consumer </a:t>
            </a:r>
            <a:r>
              <a:rPr lang="en-US" sz="1100" b="1" dirty="0">
                <a:solidFill>
                  <a:prstClr val="black"/>
                </a:solidFill>
                <a:latin typeface="Century Gothic"/>
                <a:cs typeface="Century Gothic"/>
              </a:rPr>
              <a:t>engagement</a:t>
            </a:r>
            <a:r>
              <a:rPr lang="en-US" sz="1100" dirty="0">
                <a:solidFill>
                  <a:prstClr val="black"/>
                </a:solidFill>
                <a:latin typeface="Century Gothic"/>
                <a:cs typeface="Century Gothic"/>
              </a:rPr>
              <a:t> with the content. </a:t>
            </a:r>
            <a:endParaRPr lang="en-US" sz="1100" dirty="0" smtClean="0">
              <a:solidFill>
                <a:prstClr val="black"/>
              </a:solidFill>
              <a:latin typeface="Century Gothic"/>
              <a:cs typeface="Century Gothic"/>
            </a:endParaRPr>
          </a:p>
          <a:p>
            <a:pPr>
              <a:spcAft>
                <a:spcPts val="600"/>
              </a:spcAft>
            </a:pPr>
            <a:endParaRPr lang="en-US" sz="1100" dirty="0" smtClean="0">
              <a:solidFill>
                <a:srgbClr val="262626"/>
              </a:solidFill>
              <a:latin typeface="Century Gothic"/>
              <a:cs typeface="Century Gothic"/>
            </a:endParaRPr>
          </a:p>
          <a:p>
            <a:pPr>
              <a:spcAft>
                <a:spcPts val="600"/>
              </a:spcAft>
            </a:pPr>
            <a:r>
              <a:rPr lang="en-US" sz="1100" dirty="0" smtClean="0">
                <a:solidFill>
                  <a:srgbClr val="262626"/>
                </a:solidFill>
                <a:latin typeface="Century Gothic"/>
                <a:cs typeface="Century Gothic"/>
              </a:rPr>
              <a:t>A </a:t>
            </a:r>
            <a:r>
              <a:rPr lang="en-US" sz="1100" dirty="0">
                <a:solidFill>
                  <a:srgbClr val="262626"/>
                </a:solidFill>
                <a:latin typeface="Century Gothic"/>
                <a:cs typeface="Century Gothic"/>
              </a:rPr>
              <a:t>logo </a:t>
            </a:r>
            <a:r>
              <a:rPr lang="en-US" sz="1100" dirty="0" smtClean="0">
                <a:solidFill>
                  <a:srgbClr val="262626"/>
                </a:solidFill>
                <a:latin typeface="Century Gothic"/>
                <a:cs typeface="Century Gothic"/>
              </a:rPr>
              <a:t>and</a:t>
            </a:r>
            <a:r>
              <a:rPr lang="en-US" sz="1100" dirty="0">
                <a:solidFill>
                  <a:srgbClr val="262626"/>
                </a:solidFill>
                <a:latin typeface="Century Gothic"/>
                <a:cs typeface="Century Gothic"/>
              </a:rPr>
              <a:t>/or brand </a:t>
            </a:r>
            <a:r>
              <a:rPr lang="en-US" sz="1100" dirty="0" smtClean="0">
                <a:solidFill>
                  <a:srgbClr val="262626"/>
                </a:solidFill>
                <a:latin typeface="Century Gothic"/>
                <a:cs typeface="Century Gothic"/>
              </a:rPr>
              <a:t>placed </a:t>
            </a:r>
            <a:r>
              <a:rPr lang="en-US" sz="1100" dirty="0">
                <a:solidFill>
                  <a:srgbClr val="262626"/>
                </a:solidFill>
                <a:latin typeface="Century Gothic"/>
                <a:cs typeface="Century Gothic"/>
              </a:rPr>
              <a:t>in the top right corner of the article, with a hyperlink to a website. </a:t>
            </a:r>
          </a:p>
          <a:p>
            <a:pPr>
              <a:spcAft>
                <a:spcPts val="600"/>
              </a:spcAft>
            </a:pPr>
            <a:r>
              <a:rPr lang="en-US" sz="1100" dirty="0">
                <a:solidFill>
                  <a:srgbClr val="262626"/>
                </a:solidFill>
                <a:latin typeface="Century Gothic"/>
                <a:cs typeface="Century Gothic"/>
              </a:rPr>
              <a:t>The article will be an original piece, a feature story or news rewrite based on current events. </a:t>
            </a:r>
            <a:endParaRPr lang="en-US" sz="1100" dirty="0" smtClean="0">
              <a:solidFill>
                <a:srgbClr val="262626"/>
              </a:solidFill>
              <a:latin typeface="Century Gothic"/>
              <a:cs typeface="Century Gothic"/>
            </a:endParaRPr>
          </a:p>
          <a:p>
            <a:endParaRPr lang="en-US" sz="1100" b="1" dirty="0" smtClean="0">
              <a:latin typeface="Century Gothic"/>
              <a:cs typeface="Century Gothic"/>
            </a:endParaRPr>
          </a:p>
          <a:p>
            <a:r>
              <a:rPr lang="en-US" sz="1100" b="1" dirty="0" smtClean="0">
                <a:latin typeface="Century Gothic"/>
                <a:cs typeface="Century Gothic"/>
              </a:rPr>
              <a:t>Franchises</a:t>
            </a:r>
            <a:endParaRPr lang="en-US" sz="1100" dirty="0">
              <a:latin typeface="Century Gothic"/>
              <a:cs typeface="Century Gothic"/>
            </a:endParaRPr>
          </a:p>
          <a:p>
            <a:r>
              <a:rPr lang="en-US" sz="1100" dirty="0" smtClean="0">
                <a:latin typeface="Century Gothic"/>
                <a:cs typeface="Century Gothic"/>
              </a:rPr>
              <a:t>	G</a:t>
            </a:r>
            <a:r>
              <a:rPr lang="en-US" sz="1100" dirty="0">
                <a:latin typeface="Century Gothic"/>
                <a:cs typeface="Century Gothic"/>
              </a:rPr>
              <a:t>&amp;A Madness</a:t>
            </a:r>
          </a:p>
          <a:p>
            <a:r>
              <a:rPr lang="en-US" sz="1100" dirty="0" smtClean="0">
                <a:latin typeface="Century Gothic"/>
                <a:cs typeface="Century Gothic"/>
              </a:rPr>
              <a:t>	Best </a:t>
            </a:r>
            <a:r>
              <a:rPr lang="en-US" sz="1100" dirty="0">
                <a:latin typeface="Century Gothic"/>
                <a:cs typeface="Century Gothic"/>
              </a:rPr>
              <a:t>Concealed Carry </a:t>
            </a:r>
            <a:r>
              <a:rPr lang="en-US" sz="1100" dirty="0" smtClean="0">
                <a:latin typeface="Century Gothic"/>
                <a:cs typeface="Century Gothic"/>
              </a:rPr>
              <a:t>State</a:t>
            </a:r>
          </a:p>
          <a:p>
            <a:r>
              <a:rPr lang="en-US" sz="1100" dirty="0">
                <a:latin typeface="Century Gothic"/>
                <a:cs typeface="Century Gothic"/>
              </a:rPr>
              <a:t>	</a:t>
            </a:r>
            <a:r>
              <a:rPr lang="en-US" sz="1100" dirty="0" smtClean="0">
                <a:latin typeface="Century Gothic"/>
                <a:cs typeface="Century Gothic"/>
              </a:rPr>
              <a:t>Deer Season 2016</a:t>
            </a:r>
          </a:p>
          <a:p>
            <a:r>
              <a:rPr lang="en-US" sz="1100" b="1" dirty="0">
                <a:latin typeface="Century Gothic"/>
                <a:cs typeface="Century Gothic"/>
              </a:rPr>
              <a:t>Gift Guides</a:t>
            </a:r>
            <a:endParaRPr lang="en-US" sz="1100" dirty="0">
              <a:latin typeface="Century Gothic"/>
              <a:cs typeface="Century Gothic"/>
            </a:endParaRPr>
          </a:p>
          <a:p>
            <a:r>
              <a:rPr lang="en-US" sz="1100" dirty="0" smtClean="0">
                <a:latin typeface="Century Gothic"/>
                <a:cs typeface="Century Gothic"/>
              </a:rPr>
              <a:t>	Mother’s </a:t>
            </a:r>
            <a:r>
              <a:rPr lang="en-US" sz="1100" dirty="0">
                <a:latin typeface="Century Gothic"/>
                <a:cs typeface="Century Gothic"/>
              </a:rPr>
              <a:t>Day </a:t>
            </a:r>
          </a:p>
          <a:p>
            <a:r>
              <a:rPr lang="en-US" sz="1100" dirty="0" smtClean="0">
                <a:latin typeface="Century Gothic"/>
                <a:cs typeface="Century Gothic"/>
              </a:rPr>
              <a:t>	Father’s Day</a:t>
            </a:r>
            <a:endParaRPr lang="en-US" sz="1100" dirty="0">
              <a:latin typeface="Century Gothic"/>
              <a:cs typeface="Century Gothic"/>
            </a:endParaRPr>
          </a:p>
          <a:p>
            <a:r>
              <a:rPr lang="en-US" sz="1100" dirty="0" smtClean="0">
                <a:latin typeface="Century Gothic"/>
                <a:cs typeface="Century Gothic"/>
              </a:rPr>
              <a:t>	Holiday</a:t>
            </a:r>
          </a:p>
          <a:p>
            <a:r>
              <a:rPr lang="en-US" sz="1100" b="1" dirty="0">
                <a:solidFill>
                  <a:srgbClr val="262626"/>
                </a:solidFill>
                <a:latin typeface="Century Gothic"/>
                <a:cs typeface="Century Gothic"/>
              </a:rPr>
              <a:t>	</a:t>
            </a:r>
            <a:endParaRPr lang="en-US" sz="1100" dirty="0">
              <a:solidFill>
                <a:srgbClr val="262626"/>
              </a:solidFill>
              <a:latin typeface="Century Gothic"/>
              <a:cs typeface="Century Gothic"/>
            </a:endParaRPr>
          </a:p>
          <a:p>
            <a:endParaRPr lang="en-US" sz="1100" dirty="0">
              <a:solidFill>
                <a:srgbClr val="262626"/>
              </a:solidFill>
              <a:cs typeface="Century Gothic"/>
            </a:endParaRPr>
          </a:p>
          <a:p>
            <a:endParaRPr lang="en-US" sz="1100" dirty="0">
              <a:solidFill>
                <a:prstClr val="black"/>
              </a:solidFill>
              <a:latin typeface="Source Sans Pro Light"/>
              <a:cs typeface="Source Sans Pro Light"/>
            </a:endParaRPr>
          </a:p>
          <a:p>
            <a:endParaRPr lang="en-US" sz="1400" dirty="0">
              <a:solidFill>
                <a:prstClr val="black"/>
              </a:solidFill>
              <a:latin typeface="Source Sans Pro Light"/>
              <a:cs typeface="Source Sans Pro Light"/>
            </a:endParaRPr>
          </a:p>
        </p:txBody>
      </p:sp>
      <p:sp>
        <p:nvSpPr>
          <p:cNvPr id="44" name="TextBox 43"/>
          <p:cNvSpPr txBox="1"/>
          <p:nvPr/>
        </p:nvSpPr>
        <p:spPr>
          <a:xfrm>
            <a:off x="152400" y="133350"/>
            <a:ext cx="4046877" cy="584763"/>
          </a:xfrm>
          <a:prstGeom prst="rect">
            <a:avLst/>
          </a:prstGeom>
          <a:noFill/>
        </p:spPr>
        <p:txBody>
          <a:bodyPr wrap="none" lIns="91428" tIns="45714" rIns="91428" bIns="45714" rtlCol="0">
            <a:spAutoFit/>
          </a:bodyPr>
          <a:lstStyle/>
          <a:p>
            <a:r>
              <a:rPr lang="en-US" sz="3200" b="1" dirty="0">
                <a:solidFill>
                  <a:prstClr val="white">
                    <a:lumMod val="50000"/>
                  </a:prstClr>
                </a:solidFill>
                <a:latin typeface="Century Gothic"/>
                <a:ea typeface="Open Sans" pitchFamily="34" charset="0"/>
                <a:cs typeface="Century Gothic"/>
              </a:rPr>
              <a:t>Sponsored Content</a:t>
            </a:r>
          </a:p>
        </p:txBody>
      </p:sp>
      <p:sp>
        <p:nvSpPr>
          <p:cNvPr id="47" name="Rectangle 6">
            <a:hlinkClick r:id="rId3"/>
          </p:cNvPr>
          <p:cNvSpPr>
            <a:spLocks noChangeArrowheads="1"/>
          </p:cNvSpPr>
          <p:nvPr/>
        </p:nvSpPr>
        <p:spPr bwMode="auto">
          <a:xfrm>
            <a:off x="5029200" y="590550"/>
            <a:ext cx="3822307" cy="4106311"/>
          </a:xfrm>
          <a:prstGeom prst="rect">
            <a:avLst/>
          </a:prstGeom>
          <a:blipFill rotWithShape="1">
            <a:blip r:embed="rId4" cstate="email">
              <a:extLst>
                <a:ext uri="{28A0092B-C50C-407E-A947-70E740481C1C}">
                  <a14:useLocalDpi xmlns:a14="http://schemas.microsoft.com/office/drawing/2010/main"/>
                </a:ext>
              </a:extLst>
            </a:blip>
            <a:srcRect/>
            <a:stretch>
              <a:fillRect/>
            </a:stretch>
          </a:blipFill>
          <a:ln w="12700" cmpd="sng">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6553200" y="2266950"/>
            <a:ext cx="990600" cy="3048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7620000" y="1809750"/>
            <a:ext cx="1143000" cy="8382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5562600" y="1238250"/>
            <a:ext cx="2819400" cy="4572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6948329"/>
      </p:ext>
    </p:extLst>
  </p:cSld>
  <p:clrMapOvr>
    <a:masterClrMapping/>
  </p:clrMapOvr>
  <mc:AlternateContent xmlns:mc="http://schemas.openxmlformats.org/markup-compatibility/2006" xmlns:p14="http://schemas.microsoft.com/office/powerpoint/2010/main">
    <mc:Choice Requires="p14">
      <p:transition p14:dur="0" advClick="0" advTm="1500"/>
    </mc:Choice>
    <mc:Fallback xmlns="">
      <p:transition advClick="0" advTm="1500"/>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002834"/>
            <a:ext cx="4148931" cy="1738937"/>
          </a:xfrm>
          <a:prstGeom prst="rect">
            <a:avLst/>
          </a:prstGeom>
          <a:noFill/>
        </p:spPr>
        <p:txBody>
          <a:bodyPr wrap="square" rtlCol="0">
            <a:spAutoFit/>
          </a:bodyPr>
          <a:lstStyle/>
          <a:p>
            <a:pPr>
              <a:spcAft>
                <a:spcPts val="600"/>
              </a:spcAft>
            </a:pPr>
            <a:r>
              <a:rPr lang="en-US" sz="1100" b="1" dirty="0" smtClean="0">
                <a:solidFill>
                  <a:schemeClr val="tx1">
                    <a:lumMod val="85000"/>
                    <a:lumOff val="15000"/>
                  </a:schemeClr>
                </a:solidFill>
                <a:latin typeface="Century Gothic"/>
                <a:cs typeface="Century Gothic"/>
              </a:rPr>
              <a:t>Get Your Brand Seen</a:t>
            </a:r>
          </a:p>
          <a:p>
            <a:pPr marL="171450" indent="-171450">
              <a:spcAft>
                <a:spcPts val="600"/>
              </a:spcAft>
              <a:buFont typeface="Arial"/>
              <a:buChar char="•"/>
            </a:pPr>
            <a:r>
              <a:rPr lang="en-US" sz="1100" dirty="0" smtClean="0">
                <a:latin typeface="Century Gothic"/>
                <a:cs typeface="Century Gothic"/>
              </a:rPr>
              <a:t>Sponsor sections of the sites that align with your brand</a:t>
            </a:r>
          </a:p>
          <a:p>
            <a:pPr marL="171450" indent="-171450">
              <a:spcAft>
                <a:spcPts val="600"/>
              </a:spcAft>
              <a:buFont typeface="Arial"/>
              <a:buChar char="•"/>
            </a:pPr>
            <a:r>
              <a:rPr lang="en-US" sz="1100" dirty="0" err="1" smtClean="0">
                <a:latin typeface="Century Gothic"/>
                <a:cs typeface="Century Gothic"/>
              </a:rPr>
              <a:t>OC.com</a:t>
            </a:r>
            <a:r>
              <a:rPr lang="en-US" sz="1100" dirty="0" smtClean="0">
                <a:latin typeface="Century Gothic"/>
                <a:cs typeface="Century Gothic"/>
              </a:rPr>
              <a:t>: Logo included in page Header</a:t>
            </a:r>
          </a:p>
          <a:p>
            <a:pPr marL="628650" lvl="1" indent="-171450">
              <a:spcAft>
                <a:spcPts val="600"/>
              </a:spcAft>
              <a:buFont typeface="Arial"/>
              <a:buChar char="•"/>
            </a:pPr>
            <a:r>
              <a:rPr lang="en-US" sz="1100" dirty="0" smtClean="0">
                <a:latin typeface="Century Gothic"/>
                <a:cs typeface="Century Gothic"/>
              </a:rPr>
              <a:t>Static Image with Click URL</a:t>
            </a:r>
          </a:p>
          <a:p>
            <a:pPr marL="171450" indent="-171450">
              <a:spcAft>
                <a:spcPts val="600"/>
              </a:spcAft>
              <a:buFont typeface="Arial"/>
              <a:buChar char="•"/>
            </a:pPr>
            <a:r>
              <a:rPr lang="en-US" sz="1100" dirty="0" smtClean="0">
                <a:latin typeface="Century Gothic"/>
                <a:cs typeface="Century Gothic"/>
              </a:rPr>
              <a:t>Length – 1week (min) to 1 month (max)</a:t>
            </a:r>
          </a:p>
          <a:p>
            <a:pPr marL="171450" indent="-171450">
              <a:spcAft>
                <a:spcPts val="600"/>
              </a:spcAft>
              <a:buFont typeface="Arial"/>
              <a:buChar char="•"/>
            </a:pPr>
            <a:r>
              <a:rPr lang="en-US" sz="1100" dirty="0" smtClean="0">
                <a:latin typeface="Century Gothic"/>
                <a:cs typeface="Century Gothic"/>
              </a:rPr>
              <a:t>Genre landing page only </a:t>
            </a:r>
          </a:p>
          <a:p>
            <a:pPr marL="171450" indent="-171450">
              <a:spcAft>
                <a:spcPts val="600"/>
              </a:spcAft>
              <a:buFont typeface="Arial"/>
              <a:buChar char="•"/>
            </a:pPr>
            <a:r>
              <a:rPr lang="en-US" sz="1100" dirty="0" smtClean="0">
                <a:latin typeface="Century Gothic"/>
                <a:cs typeface="Century Gothic"/>
              </a:rPr>
              <a:t>IM Properties: a 240x60 placed in relevant section</a:t>
            </a:r>
            <a:endParaRPr lang="en-US" sz="1100" dirty="0">
              <a:latin typeface="Century Gothic"/>
              <a:cs typeface="Century Gothic"/>
            </a:endParaRPr>
          </a:p>
        </p:txBody>
      </p:sp>
      <p:grpSp>
        <p:nvGrpSpPr>
          <p:cNvPr id="10" name="Group 9"/>
          <p:cNvGrpSpPr/>
          <p:nvPr/>
        </p:nvGrpSpPr>
        <p:grpSpPr>
          <a:xfrm>
            <a:off x="5638800" y="742950"/>
            <a:ext cx="3676895" cy="3791124"/>
            <a:chOff x="4589259" y="832635"/>
            <a:chExt cx="3676895" cy="3791124"/>
          </a:xfrm>
          <a:scene3d>
            <a:camera prst="perspectiveContrastingLeftFacing"/>
            <a:lightRig rig="threePt" dir="t"/>
          </a:scene3d>
        </p:grpSpPr>
        <p:pic>
          <p:nvPicPr>
            <p:cNvPr id="2" name="Picture 1" descr="Page 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9259" y="832635"/>
              <a:ext cx="3676895" cy="3791124"/>
            </a:xfrm>
            <a:prstGeom prst="rect">
              <a:avLst/>
            </a:prstGeom>
          </p:spPr>
        </p:pic>
        <p:sp>
          <p:nvSpPr>
            <p:cNvPr id="3" name="Rectangle 2"/>
            <p:cNvSpPr/>
            <p:nvPr/>
          </p:nvSpPr>
          <p:spPr>
            <a:xfrm>
              <a:off x="4800600" y="2038350"/>
              <a:ext cx="2667000" cy="3048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686644" y="3003300"/>
              <a:ext cx="1466755" cy="17805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751151" y="1200150"/>
            <a:ext cx="2954449" cy="3257550"/>
            <a:chOff x="3657600" y="666750"/>
            <a:chExt cx="3335449" cy="3562350"/>
          </a:xfrm>
        </p:grpSpPr>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7600" y="666750"/>
              <a:ext cx="3335449" cy="3562350"/>
            </a:xfrm>
            <a:prstGeom prst="rect">
              <a:avLst/>
            </a:prstGeom>
            <a:scene3d>
              <a:camera prst="perspectiveContrastingLeftFacing"/>
              <a:lightRig rig="threePt" dir="t"/>
            </a:scene3d>
          </p:spPr>
        </p:pic>
        <p:sp>
          <p:nvSpPr>
            <p:cNvPr id="14" name="Rectangle 13"/>
            <p:cNvSpPr/>
            <p:nvPr/>
          </p:nvSpPr>
          <p:spPr>
            <a:xfrm>
              <a:off x="4686492" y="1879259"/>
              <a:ext cx="1219200" cy="228600"/>
            </a:xfrm>
            <a:prstGeom prst="rect">
              <a:avLst/>
            </a:prstGeom>
            <a:noFill/>
            <a:ln w="38100" cmpd="sng">
              <a:solidFill>
                <a:srgbClr val="FF0000"/>
              </a:solidFill>
            </a:ln>
            <a:scene3d>
              <a:camera prst="perspectiveContrastingLeftFacing"/>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3"/>
          <p:cNvSpPr txBox="1">
            <a:spLocks noChangeArrowheads="1"/>
          </p:cNvSpPr>
          <p:nvPr/>
        </p:nvSpPr>
        <p:spPr bwMode="auto">
          <a:xfrm>
            <a:off x="152400" y="133350"/>
            <a:ext cx="829786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defRPr sz="3200">
                <a:solidFill>
                  <a:schemeClr val="bg1">
                    <a:lumMod val="50000"/>
                  </a:schemeClr>
                </a:solidFill>
                <a:latin typeface="Source Sans Pro Light" pitchFamily="34" charset="0"/>
                <a:ea typeface="Open Sans" pitchFamily="34" charset="0"/>
                <a:cs typeface="Open Sans" pitchFamily="34" charset="0"/>
              </a:defRPr>
            </a:lvl1pPr>
            <a:lvl2pPr>
              <a:defRPr sz="2800">
                <a:latin typeface="Calibri" charset="0"/>
                <a:ea typeface="ＭＳ Ｐゴシック" charset="0"/>
              </a:defRPr>
            </a:lvl2pPr>
            <a:lvl3pPr>
              <a:defRPr sz="2400">
                <a:latin typeface="Calibri" charset="0"/>
                <a:ea typeface="ＭＳ Ｐゴシック" charset="0"/>
              </a:defRPr>
            </a:lvl3pPr>
            <a:lvl4pPr>
              <a:defRPr sz="2000">
                <a:latin typeface="Calibri" charset="0"/>
                <a:ea typeface="ＭＳ Ｐゴシック" charset="0"/>
              </a:defRPr>
            </a:lvl4pPr>
            <a:lvl5pPr>
              <a:defRPr sz="2000">
                <a:latin typeface="Calibri" charset="0"/>
                <a:ea typeface="ＭＳ Ｐゴシック" charset="0"/>
              </a:defRPr>
            </a:lvl5pPr>
            <a:lvl6pPr eaLnBrk="0" fontAlgn="base" hangingPunct="0">
              <a:spcAft>
                <a:spcPct val="0"/>
              </a:spcAft>
              <a:buFont typeface="Arial" charset="0"/>
              <a:buChar char="»"/>
              <a:defRPr sz="2000">
                <a:latin typeface="Calibri" charset="0"/>
                <a:ea typeface="ＭＳ Ｐゴシック" charset="0"/>
              </a:defRPr>
            </a:lvl6pPr>
            <a:lvl7pPr eaLnBrk="0" fontAlgn="base" hangingPunct="0">
              <a:spcAft>
                <a:spcPct val="0"/>
              </a:spcAft>
              <a:buFont typeface="Arial" charset="0"/>
              <a:buChar char="»"/>
              <a:defRPr sz="2000">
                <a:latin typeface="Calibri" charset="0"/>
                <a:ea typeface="ＭＳ Ｐゴシック" charset="0"/>
              </a:defRPr>
            </a:lvl7pPr>
            <a:lvl8pPr eaLnBrk="0" fontAlgn="base" hangingPunct="0">
              <a:spcAft>
                <a:spcPct val="0"/>
              </a:spcAft>
              <a:buFont typeface="Arial" charset="0"/>
              <a:buChar char="»"/>
              <a:defRPr sz="2000">
                <a:latin typeface="Calibri" charset="0"/>
                <a:ea typeface="ＭＳ Ｐゴシック" charset="0"/>
              </a:defRPr>
            </a:lvl8pPr>
            <a:lvl9pPr eaLnBrk="0" fontAlgn="base" hangingPunct="0">
              <a:spcAft>
                <a:spcPct val="0"/>
              </a:spcAft>
              <a:buFont typeface="Arial" charset="0"/>
              <a:buChar char="»"/>
              <a:defRPr sz="2000">
                <a:latin typeface="Calibri" charset="0"/>
                <a:ea typeface="ＭＳ Ｐゴシック" charset="0"/>
              </a:defRPr>
            </a:lvl9pPr>
          </a:lstStyle>
          <a:p>
            <a:r>
              <a:rPr lang="en-US" b="1" dirty="0" smtClean="0">
                <a:latin typeface="Century Gothic"/>
                <a:cs typeface="Century Gothic"/>
              </a:rPr>
              <a:t>Genre </a:t>
            </a:r>
            <a:r>
              <a:rPr lang="en-US" b="1" dirty="0">
                <a:latin typeface="Century Gothic"/>
                <a:cs typeface="Century Gothic"/>
              </a:rPr>
              <a:t>Sponsorship</a:t>
            </a:r>
          </a:p>
        </p:txBody>
      </p:sp>
    </p:spTree>
    <p:extLst>
      <p:ext uri="{BB962C8B-B14F-4D97-AF65-F5344CB8AC3E}">
        <p14:creationId xmlns:p14="http://schemas.microsoft.com/office/powerpoint/2010/main" val="296852440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971550"/>
            <a:ext cx="5028869" cy="3139321"/>
          </a:xfrm>
          <a:prstGeom prst="rect">
            <a:avLst/>
          </a:prstGeom>
          <a:noFill/>
        </p:spPr>
        <p:txBody>
          <a:bodyPr wrap="square" rtlCol="0">
            <a:spAutoFit/>
          </a:bodyPr>
          <a:lstStyle/>
          <a:p>
            <a:pPr>
              <a:spcAft>
                <a:spcPts val="600"/>
              </a:spcAft>
            </a:pPr>
            <a:r>
              <a:rPr lang="en-US" sz="1100" b="1" dirty="0" smtClean="0">
                <a:solidFill>
                  <a:srgbClr val="262626"/>
                </a:solidFill>
                <a:latin typeface="Century Gothic"/>
                <a:cs typeface="Century Gothic"/>
              </a:rPr>
              <a:t>Sponsor an Event </a:t>
            </a:r>
          </a:p>
          <a:p>
            <a:pPr>
              <a:spcAft>
                <a:spcPts val="600"/>
              </a:spcAft>
            </a:pPr>
            <a:r>
              <a:rPr lang="en-US" sz="1100" dirty="0">
                <a:solidFill>
                  <a:srgbClr val="262626"/>
                </a:solidFill>
                <a:latin typeface="Century Gothic"/>
                <a:cs typeface="Century Gothic"/>
              </a:rPr>
              <a:t>T</a:t>
            </a:r>
            <a:r>
              <a:rPr lang="en-US" sz="1100" dirty="0" smtClean="0">
                <a:solidFill>
                  <a:srgbClr val="262626"/>
                </a:solidFill>
                <a:latin typeface="Century Gothic"/>
                <a:cs typeface="Century Gothic"/>
              </a:rPr>
              <a:t>radeshows (ATA</a:t>
            </a:r>
            <a:r>
              <a:rPr lang="en-US" sz="1100" dirty="0">
                <a:solidFill>
                  <a:srgbClr val="262626"/>
                </a:solidFill>
                <a:latin typeface="Century Gothic"/>
                <a:cs typeface="Century Gothic"/>
              </a:rPr>
              <a:t>, NRA and </a:t>
            </a:r>
            <a:r>
              <a:rPr lang="en-US" sz="1100" dirty="0" smtClean="0">
                <a:solidFill>
                  <a:srgbClr val="262626"/>
                </a:solidFill>
                <a:latin typeface="Century Gothic"/>
                <a:cs typeface="Century Gothic"/>
              </a:rPr>
              <a:t>ICAST, </a:t>
            </a:r>
            <a:r>
              <a:rPr lang="en-US" sz="1100" dirty="0" err="1" smtClean="0">
                <a:solidFill>
                  <a:srgbClr val="262626"/>
                </a:solidFill>
                <a:latin typeface="Century Gothic"/>
                <a:cs typeface="Century Gothic"/>
              </a:rPr>
              <a:t>Bassmaster</a:t>
            </a:r>
            <a:r>
              <a:rPr lang="en-US" sz="1100" dirty="0" smtClean="0">
                <a:solidFill>
                  <a:srgbClr val="262626"/>
                </a:solidFill>
                <a:latin typeface="Century Gothic"/>
                <a:cs typeface="Century Gothic"/>
              </a:rPr>
              <a:t> Classic) </a:t>
            </a:r>
          </a:p>
          <a:p>
            <a:pPr>
              <a:spcAft>
                <a:spcPts val="600"/>
              </a:spcAft>
            </a:pPr>
            <a:r>
              <a:rPr lang="en-US" sz="1100" dirty="0" smtClean="0">
                <a:solidFill>
                  <a:srgbClr val="262626"/>
                </a:solidFill>
                <a:latin typeface="Century Gothic"/>
                <a:cs typeface="Century Gothic"/>
              </a:rPr>
              <a:t>OSG makes available daily </a:t>
            </a:r>
            <a:r>
              <a:rPr lang="en-US" sz="1100" dirty="0">
                <a:solidFill>
                  <a:srgbClr val="262626"/>
                </a:solidFill>
                <a:latin typeface="Century Gothic"/>
                <a:cs typeface="Century Gothic"/>
              </a:rPr>
              <a:t>live video stream. </a:t>
            </a:r>
            <a:endParaRPr lang="en-US" sz="1100" dirty="0" smtClean="0">
              <a:solidFill>
                <a:srgbClr val="262626"/>
              </a:solidFill>
              <a:latin typeface="Century Gothic"/>
              <a:cs typeface="Century Gothic"/>
            </a:endParaRPr>
          </a:p>
          <a:p>
            <a:pPr>
              <a:spcAft>
                <a:spcPts val="600"/>
              </a:spcAft>
            </a:pPr>
            <a:r>
              <a:rPr lang="en-US" sz="1100" dirty="0" smtClean="0">
                <a:solidFill>
                  <a:srgbClr val="262626"/>
                </a:solidFill>
                <a:latin typeface="Century Gothic"/>
                <a:cs typeface="Century Gothic"/>
              </a:rPr>
              <a:t>Each </a:t>
            </a:r>
            <a:r>
              <a:rPr lang="en-US" sz="1100" dirty="0">
                <a:solidFill>
                  <a:srgbClr val="262626"/>
                </a:solidFill>
                <a:latin typeface="Century Gothic"/>
                <a:cs typeface="Century Gothic"/>
              </a:rPr>
              <a:t>video segment will usually last 20 minutes to one hour. </a:t>
            </a:r>
            <a:endParaRPr lang="en-US" sz="1100" dirty="0" smtClean="0">
              <a:solidFill>
                <a:srgbClr val="262626"/>
              </a:solidFill>
              <a:latin typeface="Century Gothic"/>
              <a:cs typeface="Century Gothic"/>
            </a:endParaRPr>
          </a:p>
          <a:p>
            <a:pPr>
              <a:spcAft>
                <a:spcPts val="600"/>
              </a:spcAft>
            </a:pPr>
            <a:r>
              <a:rPr lang="en-US" sz="1100" dirty="0" smtClean="0">
                <a:solidFill>
                  <a:srgbClr val="262626"/>
                </a:solidFill>
                <a:latin typeface="Century Gothic"/>
                <a:cs typeface="Century Gothic"/>
              </a:rPr>
              <a:t>All LIVE </a:t>
            </a:r>
            <a:r>
              <a:rPr lang="en-US" sz="1100" dirty="0">
                <a:solidFill>
                  <a:srgbClr val="262626"/>
                </a:solidFill>
                <a:latin typeface="Century Gothic"/>
                <a:cs typeface="Century Gothic"/>
              </a:rPr>
              <a:t>segments are recorded and published to the </a:t>
            </a:r>
            <a:r>
              <a:rPr lang="en-US" sz="1100" dirty="0" smtClean="0">
                <a:solidFill>
                  <a:srgbClr val="262626"/>
                </a:solidFill>
                <a:latin typeface="Century Gothic"/>
                <a:cs typeface="Century Gothic"/>
              </a:rPr>
              <a:t>site(s) </a:t>
            </a:r>
            <a:r>
              <a:rPr lang="en-US" sz="1100" dirty="0">
                <a:solidFill>
                  <a:srgbClr val="262626"/>
                </a:solidFill>
                <a:latin typeface="Century Gothic"/>
                <a:cs typeface="Century Gothic"/>
              </a:rPr>
              <a:t>for on-demand viewing.</a:t>
            </a:r>
          </a:p>
          <a:p>
            <a:pPr marL="171450" indent="-171450">
              <a:spcAft>
                <a:spcPts val="600"/>
              </a:spcAft>
              <a:buFont typeface="Arial" panose="020B0604020202020204" pitchFamily="34" charset="0"/>
              <a:buChar char="•"/>
            </a:pPr>
            <a:r>
              <a:rPr lang="en-US" sz="1100" dirty="0">
                <a:solidFill>
                  <a:srgbClr val="262626"/>
                </a:solidFill>
                <a:latin typeface="Century Gothic"/>
                <a:cs typeface="Century Gothic"/>
              </a:rPr>
              <a:t>6 to 10 short videos per </a:t>
            </a:r>
            <a:r>
              <a:rPr lang="en-US" sz="1100" dirty="0" smtClean="0">
                <a:solidFill>
                  <a:srgbClr val="262626"/>
                </a:solidFill>
                <a:latin typeface="Century Gothic"/>
                <a:cs typeface="Century Gothic"/>
              </a:rPr>
              <a:t>day</a:t>
            </a:r>
          </a:p>
          <a:p>
            <a:pPr marL="628650" lvl="1" indent="-171450">
              <a:spcAft>
                <a:spcPts val="600"/>
              </a:spcAft>
              <a:buFont typeface="Arial" panose="020B0604020202020204" pitchFamily="34" charset="0"/>
              <a:buChar char="•"/>
            </a:pPr>
            <a:r>
              <a:rPr lang="en-US" sz="1100" dirty="0" smtClean="0">
                <a:solidFill>
                  <a:srgbClr val="262626"/>
                </a:solidFill>
                <a:latin typeface="Century Gothic"/>
                <a:cs typeface="Century Gothic"/>
              </a:rPr>
              <a:t>Video showcasing new product at client’s booth</a:t>
            </a:r>
            <a:endParaRPr lang="en-US" sz="1100" dirty="0">
              <a:solidFill>
                <a:srgbClr val="262626"/>
              </a:solidFill>
              <a:latin typeface="Century Gothic"/>
              <a:cs typeface="Century Gothic"/>
            </a:endParaRPr>
          </a:p>
          <a:p>
            <a:pPr marL="171450" indent="-171450">
              <a:spcAft>
                <a:spcPts val="600"/>
              </a:spcAft>
              <a:buFont typeface="Arial" panose="020B0604020202020204" pitchFamily="34" charset="0"/>
              <a:buChar char="•"/>
            </a:pPr>
            <a:r>
              <a:rPr lang="en-US" sz="1100" dirty="0">
                <a:solidFill>
                  <a:srgbClr val="262626"/>
                </a:solidFill>
                <a:latin typeface="Century Gothic"/>
                <a:cs typeface="Century Gothic"/>
              </a:rPr>
              <a:t>Daily live video stream</a:t>
            </a:r>
          </a:p>
          <a:p>
            <a:pPr marL="171450" indent="-171450">
              <a:spcAft>
                <a:spcPts val="600"/>
              </a:spcAft>
              <a:buFont typeface="Arial" panose="020B0604020202020204" pitchFamily="34" charset="0"/>
              <a:buChar char="•"/>
            </a:pPr>
            <a:r>
              <a:rPr lang="en-US" sz="1100" dirty="0">
                <a:solidFill>
                  <a:srgbClr val="262626"/>
                </a:solidFill>
                <a:latin typeface="Century Gothic"/>
                <a:cs typeface="Century Gothic"/>
              </a:rPr>
              <a:t>Daily photo gallery</a:t>
            </a:r>
          </a:p>
          <a:p>
            <a:pPr marL="171450" indent="-171450">
              <a:spcAft>
                <a:spcPts val="600"/>
              </a:spcAft>
              <a:buFont typeface="Arial" panose="020B0604020202020204" pitchFamily="34" charset="0"/>
              <a:buChar char="•"/>
            </a:pPr>
            <a:r>
              <a:rPr lang="en-US" sz="1100" dirty="0" smtClean="0">
                <a:solidFill>
                  <a:srgbClr val="262626"/>
                </a:solidFill>
                <a:latin typeface="Century Gothic"/>
                <a:cs typeface="Century Gothic"/>
              </a:rPr>
              <a:t>Newsletter </a:t>
            </a:r>
            <a:r>
              <a:rPr lang="en-US" sz="1100" dirty="0">
                <a:solidFill>
                  <a:srgbClr val="262626"/>
                </a:solidFill>
                <a:latin typeface="Century Gothic"/>
                <a:cs typeface="Century Gothic"/>
              </a:rPr>
              <a:t>and Social </a:t>
            </a:r>
            <a:r>
              <a:rPr lang="en-US" sz="1100" dirty="0" smtClean="0">
                <a:solidFill>
                  <a:srgbClr val="262626"/>
                </a:solidFill>
                <a:latin typeface="Century Gothic"/>
                <a:cs typeface="Century Gothic"/>
              </a:rPr>
              <a:t>promotion</a:t>
            </a:r>
          </a:p>
          <a:p>
            <a:pPr marL="171450" indent="-171450">
              <a:spcAft>
                <a:spcPts val="600"/>
              </a:spcAft>
              <a:buFont typeface="Arial" panose="020B0604020202020204" pitchFamily="34" charset="0"/>
              <a:buChar char="•"/>
            </a:pPr>
            <a:r>
              <a:rPr lang="en-US" sz="1100" dirty="0" smtClean="0">
                <a:solidFill>
                  <a:srgbClr val="262626"/>
                </a:solidFill>
                <a:latin typeface="Century Gothic"/>
                <a:cs typeface="Century Gothic"/>
              </a:rPr>
              <a:t>ROS Banner Schedule &amp; Sponsor Logo on Event Pages </a:t>
            </a:r>
          </a:p>
          <a:p>
            <a:pPr marL="171450" indent="-171450">
              <a:spcAft>
                <a:spcPts val="600"/>
              </a:spcAft>
              <a:buFont typeface="Arial" panose="020B0604020202020204" pitchFamily="34" charset="0"/>
              <a:buChar char="•"/>
            </a:pPr>
            <a:r>
              <a:rPr lang="en-US" sz="1100" dirty="0" smtClean="0">
                <a:solidFill>
                  <a:srgbClr val="262626"/>
                </a:solidFill>
                <a:latin typeface="Century Gothic"/>
                <a:cs typeface="Century Gothic"/>
              </a:rPr>
              <a:t>Presenting or Participating levels available </a:t>
            </a:r>
            <a:endParaRPr lang="en-US" sz="1100" dirty="0">
              <a:solidFill>
                <a:srgbClr val="262626"/>
              </a:solidFill>
              <a:latin typeface="Century Gothic"/>
              <a:cs typeface="Century Gothic"/>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9045" y="742950"/>
            <a:ext cx="2724955" cy="2345445"/>
          </a:xfrm>
          <a:prstGeom prst="rect">
            <a:avLst/>
          </a:prstGeom>
          <a:noFill/>
          <a:ln>
            <a:noFill/>
          </a:ln>
          <a:scene3d>
            <a:camera prst="perspectiveContrasting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descr="Screen Shot 2016-02-12 at 2.04.16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9600" y="2266950"/>
            <a:ext cx="2878275" cy="2343150"/>
          </a:xfrm>
          <a:prstGeom prst="rect">
            <a:avLst/>
          </a:prstGeom>
          <a:scene3d>
            <a:camera prst="perspectiveContrastingRightFacing"/>
            <a:lightRig rig="threePt" dir="t"/>
          </a:scene3d>
        </p:spPr>
      </p:pic>
      <p:sp>
        <p:nvSpPr>
          <p:cNvPr id="6" name="TextBox 5"/>
          <p:cNvSpPr txBox="1">
            <a:spLocks noChangeArrowheads="1"/>
          </p:cNvSpPr>
          <p:nvPr/>
        </p:nvSpPr>
        <p:spPr bwMode="auto">
          <a:xfrm>
            <a:off x="152400" y="140391"/>
            <a:ext cx="829786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defRPr sz="3200">
                <a:solidFill>
                  <a:schemeClr val="bg1">
                    <a:lumMod val="50000"/>
                  </a:schemeClr>
                </a:solidFill>
                <a:latin typeface="Source Sans Pro Light" pitchFamily="34" charset="0"/>
                <a:ea typeface="Open Sans" pitchFamily="34" charset="0"/>
                <a:cs typeface="Open Sans" pitchFamily="34" charset="0"/>
              </a:defRPr>
            </a:lvl1pPr>
            <a:lvl2pPr>
              <a:defRPr sz="2800">
                <a:latin typeface="Calibri" charset="0"/>
                <a:ea typeface="ＭＳ Ｐゴシック" charset="0"/>
              </a:defRPr>
            </a:lvl2pPr>
            <a:lvl3pPr>
              <a:defRPr sz="2400">
                <a:latin typeface="Calibri" charset="0"/>
                <a:ea typeface="ＭＳ Ｐゴシック" charset="0"/>
              </a:defRPr>
            </a:lvl3pPr>
            <a:lvl4pPr>
              <a:defRPr sz="2000">
                <a:latin typeface="Calibri" charset="0"/>
                <a:ea typeface="ＭＳ Ｐゴシック" charset="0"/>
              </a:defRPr>
            </a:lvl4pPr>
            <a:lvl5pPr>
              <a:defRPr sz="2000">
                <a:latin typeface="Calibri" charset="0"/>
                <a:ea typeface="ＭＳ Ｐゴシック" charset="0"/>
              </a:defRPr>
            </a:lvl5pPr>
            <a:lvl6pPr eaLnBrk="0" fontAlgn="base" hangingPunct="0">
              <a:spcAft>
                <a:spcPct val="0"/>
              </a:spcAft>
              <a:buFont typeface="Arial" charset="0"/>
              <a:buChar char="»"/>
              <a:defRPr sz="2000">
                <a:latin typeface="Calibri" charset="0"/>
                <a:ea typeface="ＭＳ Ｐゴシック" charset="0"/>
              </a:defRPr>
            </a:lvl6pPr>
            <a:lvl7pPr eaLnBrk="0" fontAlgn="base" hangingPunct="0">
              <a:spcAft>
                <a:spcPct val="0"/>
              </a:spcAft>
              <a:buFont typeface="Arial" charset="0"/>
              <a:buChar char="»"/>
              <a:defRPr sz="2000">
                <a:latin typeface="Calibri" charset="0"/>
                <a:ea typeface="ＭＳ Ｐゴシック" charset="0"/>
              </a:defRPr>
            </a:lvl7pPr>
            <a:lvl8pPr eaLnBrk="0" fontAlgn="base" hangingPunct="0">
              <a:spcAft>
                <a:spcPct val="0"/>
              </a:spcAft>
              <a:buFont typeface="Arial" charset="0"/>
              <a:buChar char="»"/>
              <a:defRPr sz="2000">
                <a:latin typeface="Calibri" charset="0"/>
                <a:ea typeface="ＭＳ Ｐゴシック" charset="0"/>
              </a:defRPr>
            </a:lvl8pPr>
            <a:lvl9pPr eaLnBrk="0" fontAlgn="base" hangingPunct="0">
              <a:spcAft>
                <a:spcPct val="0"/>
              </a:spcAft>
              <a:buFont typeface="Arial" charset="0"/>
              <a:buChar char="»"/>
              <a:defRPr sz="2000">
                <a:latin typeface="Calibri" charset="0"/>
                <a:ea typeface="ＭＳ Ｐゴシック" charset="0"/>
              </a:defRPr>
            </a:lvl9pPr>
          </a:lstStyle>
          <a:p>
            <a:r>
              <a:rPr lang="en-US" b="1" dirty="0" smtClean="0">
                <a:latin typeface="Century Gothic"/>
                <a:cs typeface="Century Gothic"/>
              </a:rPr>
              <a:t>Event </a:t>
            </a:r>
            <a:r>
              <a:rPr lang="en-US" b="1" dirty="0">
                <a:latin typeface="Century Gothic"/>
                <a:cs typeface="Century Gothic"/>
              </a:rPr>
              <a:t>Sponsorship</a:t>
            </a:r>
          </a:p>
        </p:txBody>
      </p:sp>
    </p:spTree>
    <p:extLst>
      <p:ext uri="{BB962C8B-B14F-4D97-AF65-F5344CB8AC3E}">
        <p14:creationId xmlns:p14="http://schemas.microsoft.com/office/powerpoint/2010/main" val="107779298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37</a:t>
            </a:fld>
            <a:endParaRPr lang="en-US">
              <a:solidFill>
                <a:prstClr val="black">
                  <a:lumMod val="85000"/>
                  <a:lumOff val="15000"/>
                </a:prstClr>
              </a:solidFill>
            </a:endParaRPr>
          </a:p>
        </p:txBody>
      </p:sp>
      <p:sp>
        <p:nvSpPr>
          <p:cNvPr id="5" name="Rectangle 4"/>
          <p:cNvSpPr/>
          <p:nvPr/>
        </p:nvSpPr>
        <p:spPr>
          <a:xfrm>
            <a:off x="228600" y="4171950"/>
            <a:ext cx="2539878" cy="584776"/>
          </a:xfrm>
          <a:prstGeom prst="rect">
            <a:avLst/>
          </a:prstGeom>
          <a:noFill/>
        </p:spPr>
        <p:txBody>
          <a:bodyPr wrap="none" lIns="91440" tIns="45720" rIns="91440" bIns="45720">
            <a:spAutoFit/>
          </a:bodyPr>
          <a:lstStyle/>
          <a:p>
            <a:pPr algn="ctr"/>
            <a:r>
              <a:rPr lang="en-US" sz="3200" b="1" cap="none" spc="0"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RICH MEDIA</a:t>
            </a:r>
            <a:endParaRPr lang="en-US" sz="3200" b="1" cap="none" spc="0" dirty="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endParaRPr>
          </a:p>
        </p:txBody>
      </p:sp>
    </p:spTree>
    <p:extLst>
      <p:ext uri="{BB962C8B-B14F-4D97-AF65-F5344CB8AC3E}">
        <p14:creationId xmlns:p14="http://schemas.microsoft.com/office/powerpoint/2010/main" val="87381429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71550"/>
            <a:ext cx="3962400" cy="3293198"/>
          </a:xfrm>
          <a:prstGeom prst="rect">
            <a:avLst/>
          </a:prstGeom>
        </p:spPr>
        <p:txBody>
          <a:bodyPr wrap="square" lIns="91428" tIns="45714" rIns="91428" bIns="45714" numCol="1">
            <a:spAutoFit/>
          </a:bodyPr>
          <a:lstStyle/>
          <a:p>
            <a:r>
              <a:rPr lang="en-US" sz="800" b="1" dirty="0">
                <a:cs typeface="Source Sans Pro"/>
              </a:rPr>
              <a:t>Specs:</a:t>
            </a:r>
          </a:p>
          <a:p>
            <a:r>
              <a:rPr lang="en-US" sz="800" dirty="0">
                <a:cs typeface="Source Sans Pro"/>
              </a:rPr>
              <a:t>Maximum Initial and Polite/Secondary Download: 200k (user-initiated video must utilize a polite download and should not exceed 3MB)</a:t>
            </a:r>
          </a:p>
          <a:p>
            <a:r>
              <a:rPr lang="en-US" sz="800" dirty="0">
                <a:cs typeface="Source Sans Pro"/>
              </a:rPr>
              <a:t>Maximum Number of Panels: Four</a:t>
            </a:r>
          </a:p>
          <a:p>
            <a:r>
              <a:rPr lang="en-US" sz="800" dirty="0">
                <a:cs typeface="Source Sans Pro"/>
              </a:rPr>
              <a:t>Maximum Frames Per Second (FPS):  30 fps</a:t>
            </a:r>
          </a:p>
          <a:p>
            <a:r>
              <a:rPr lang="en-US" sz="800" dirty="0">
                <a:cs typeface="Source Sans Pro"/>
              </a:rPr>
              <a:t>Audio: Initiated by user click (default state is muted) Must have an obvious mute button</a:t>
            </a:r>
          </a:p>
          <a:p>
            <a:endParaRPr lang="en-US" sz="800" dirty="0">
              <a:cs typeface="Source Sans Pro"/>
            </a:endParaRPr>
          </a:p>
          <a:p>
            <a:r>
              <a:rPr lang="en-US" sz="800" b="1" dirty="0">
                <a:cs typeface="Source Sans Pro"/>
              </a:rPr>
              <a:t>In-Banner Video:</a:t>
            </a:r>
          </a:p>
          <a:p>
            <a:r>
              <a:rPr lang="en-US" sz="800" dirty="0">
                <a:cs typeface="Source Sans Pro"/>
              </a:rPr>
              <a:t>Maximum file size: 3 MB</a:t>
            </a:r>
          </a:p>
          <a:p>
            <a:r>
              <a:rPr lang="en-US" sz="800" dirty="0">
                <a:cs typeface="Source Sans Pro"/>
              </a:rPr>
              <a:t>Maximum length: 30 seconds</a:t>
            </a:r>
          </a:p>
          <a:p>
            <a:r>
              <a:rPr lang="en-US" sz="800" dirty="0">
                <a:cs typeface="Source Sans Pro"/>
              </a:rPr>
              <a:t>Video controls: Play, Pause, Mute, ‘Click for Audio’</a:t>
            </a:r>
          </a:p>
          <a:p>
            <a:r>
              <a:rPr lang="en-US" sz="800" dirty="0">
                <a:cs typeface="Source Sans Pro"/>
              </a:rPr>
              <a:t>Video may </a:t>
            </a:r>
            <a:r>
              <a:rPr lang="en-US" sz="800" dirty="0" err="1">
                <a:cs typeface="Source Sans Pro"/>
              </a:rPr>
              <a:t>autostart</a:t>
            </a:r>
            <a:endParaRPr lang="en-US" sz="800" dirty="0">
              <a:cs typeface="Source Sans Pro"/>
            </a:endParaRPr>
          </a:p>
          <a:p>
            <a:r>
              <a:rPr lang="en-US" sz="800" dirty="0">
                <a:cs typeface="Source Sans Pro"/>
              </a:rPr>
              <a:t>Video can be streaming or progressive download</a:t>
            </a:r>
          </a:p>
          <a:p>
            <a:endParaRPr lang="en-US" sz="800" dirty="0">
              <a:cs typeface="Source Sans Pro"/>
            </a:endParaRPr>
          </a:p>
          <a:p>
            <a:endParaRPr lang="en-US" sz="800" dirty="0">
              <a:cs typeface="Source Sans Pro"/>
            </a:endParaRPr>
          </a:p>
          <a:p>
            <a:r>
              <a:rPr lang="en-US" sz="800" b="1" dirty="0">
                <a:cs typeface="Source Sans Pro"/>
              </a:rPr>
              <a:t>Expandable Ad Specifications:</a:t>
            </a:r>
          </a:p>
          <a:p>
            <a:r>
              <a:rPr lang="en-US" sz="800" dirty="0">
                <a:cs typeface="Source Sans Pro"/>
              </a:rPr>
              <a:t>300×250: 600 x 250 (expands left and down)</a:t>
            </a:r>
          </a:p>
          <a:p>
            <a:r>
              <a:rPr lang="en-US" sz="800" dirty="0">
                <a:cs typeface="Source Sans Pro"/>
              </a:rPr>
              <a:t>728×90: 728 x 315 (expands down)</a:t>
            </a:r>
          </a:p>
          <a:p>
            <a:r>
              <a:rPr lang="en-US" sz="800" dirty="0">
                <a:cs typeface="Source Sans Pro"/>
              </a:rPr>
              <a:t>Expand/Close Button: must be clearly defined, method can be click or rollover (must be the same for both expand and close)</a:t>
            </a:r>
          </a:p>
          <a:p>
            <a:r>
              <a:rPr lang="en-US" sz="800" dirty="0">
                <a:cs typeface="Source Sans Pro"/>
              </a:rPr>
              <a:t>Ads that auto expand upon page load (Reverse Expandable) can only remain expanded for 5 seconds and must be capped at one per user per day. After the first encounter, any ad expansion must be user-initiated</a:t>
            </a:r>
          </a:p>
          <a:p>
            <a:r>
              <a:rPr lang="en-US" sz="800" dirty="0">
                <a:cs typeface="Source Sans Pro"/>
              </a:rPr>
              <a:t>All expanding ads must be third party served</a:t>
            </a:r>
          </a:p>
          <a:p>
            <a:endParaRPr lang="en-US" sz="800" dirty="0">
              <a:cs typeface="Source Sans Pro"/>
            </a:endParaRPr>
          </a:p>
        </p:txBody>
      </p:sp>
      <p:sp>
        <p:nvSpPr>
          <p:cNvPr id="2" name="Rectangle 1"/>
          <p:cNvSpPr/>
          <p:nvPr/>
        </p:nvSpPr>
        <p:spPr>
          <a:xfrm>
            <a:off x="4724400" y="971550"/>
            <a:ext cx="4038600" cy="3889524"/>
          </a:xfrm>
          <a:prstGeom prst="rect">
            <a:avLst/>
          </a:prstGeom>
        </p:spPr>
        <p:txBody>
          <a:bodyPr wrap="square" lIns="91428" tIns="45714" rIns="91428" bIns="45714">
            <a:spAutoFit/>
          </a:bodyPr>
          <a:lstStyle/>
          <a:p>
            <a:r>
              <a:rPr lang="en-US" sz="800" b="1" dirty="0">
                <a:cs typeface="Source Sans Pro"/>
              </a:rPr>
              <a:t>Floating Elements:</a:t>
            </a:r>
          </a:p>
          <a:p>
            <a:r>
              <a:rPr lang="en-US" sz="800" dirty="0">
                <a:cs typeface="Source Sans Pro"/>
              </a:rPr>
              <a:t>Maximum size: 500×500</a:t>
            </a:r>
          </a:p>
          <a:p>
            <a:r>
              <a:rPr lang="en-US" sz="800" dirty="0">
                <a:cs typeface="Source Sans Pro"/>
              </a:rPr>
              <a:t>Maximum play time: 10 seconds</a:t>
            </a:r>
          </a:p>
          <a:p>
            <a:r>
              <a:rPr lang="en-US" sz="800" dirty="0">
                <a:cs typeface="Source Sans Pro"/>
              </a:rPr>
              <a:t>Maximum pause time of 3 seconds over any given area</a:t>
            </a:r>
          </a:p>
          <a:p>
            <a:r>
              <a:rPr lang="en-US" sz="800" dirty="0">
                <a:cs typeface="Source Sans Pro"/>
              </a:rPr>
              <a:t>Must have a close button on floating element</a:t>
            </a:r>
          </a:p>
          <a:p>
            <a:r>
              <a:rPr lang="en-US" sz="800" dirty="0">
                <a:cs typeface="Source Sans Pro"/>
              </a:rPr>
              <a:t>Must be clearly labeled as an advertisement</a:t>
            </a:r>
          </a:p>
          <a:p>
            <a:r>
              <a:rPr lang="en-US" sz="800" dirty="0">
                <a:cs typeface="Source Sans Pro"/>
              </a:rPr>
              <a:t>Ads may disappear or land onto existing ad spots</a:t>
            </a:r>
          </a:p>
          <a:p>
            <a:r>
              <a:rPr lang="en-US" sz="800" dirty="0">
                <a:cs typeface="Source Sans Pro"/>
              </a:rPr>
              <a:t>Ads can originate on either side of the screen</a:t>
            </a:r>
          </a:p>
          <a:p>
            <a:endParaRPr lang="en-US" sz="800" dirty="0" smtClean="0">
              <a:cs typeface="Source Sans Pro"/>
            </a:endParaRPr>
          </a:p>
          <a:p>
            <a:r>
              <a:rPr lang="en-US" sz="800" b="1" dirty="0" smtClean="0">
                <a:cs typeface="Source Sans Pro"/>
              </a:rPr>
              <a:t>Floating </a:t>
            </a:r>
            <a:r>
              <a:rPr lang="en-US" sz="800" b="1" dirty="0">
                <a:cs typeface="Source Sans Pro"/>
              </a:rPr>
              <a:t>elements must be frequency capped at one per user per day Hot Spots</a:t>
            </a:r>
            <a:r>
              <a:rPr lang="en-US" sz="800" b="1" dirty="0" smtClean="0">
                <a:cs typeface="Source Sans Pro"/>
              </a:rPr>
              <a:t>:</a:t>
            </a:r>
            <a:endParaRPr lang="en-US" sz="800" b="1" dirty="0">
              <a:cs typeface="Source Sans Pro"/>
            </a:endParaRPr>
          </a:p>
          <a:p>
            <a:r>
              <a:rPr lang="en-US" sz="800" dirty="0">
                <a:cs typeface="Source Sans Pro"/>
              </a:rPr>
              <a:t>Should not be larger than 1/4 size of the ad</a:t>
            </a:r>
          </a:p>
          <a:p>
            <a:r>
              <a:rPr lang="en-US" sz="800" dirty="0">
                <a:cs typeface="Source Sans Pro"/>
              </a:rPr>
              <a:t>Initiated by user resting on hot spot for at least 1 second</a:t>
            </a:r>
          </a:p>
          <a:p>
            <a:r>
              <a:rPr lang="en-US" sz="800" dirty="0">
                <a:cs typeface="Source Sans Pro"/>
              </a:rPr>
              <a:t>Cannot play audio</a:t>
            </a:r>
          </a:p>
          <a:p>
            <a:r>
              <a:rPr lang="en-US" sz="800" dirty="0">
                <a:cs typeface="Source Sans Pro"/>
              </a:rPr>
              <a:t>General Ad Specifications:</a:t>
            </a:r>
          </a:p>
          <a:p>
            <a:endParaRPr lang="en-US" sz="800" dirty="0">
              <a:cs typeface="Source Sans Pro"/>
            </a:endParaRPr>
          </a:p>
          <a:p>
            <a:r>
              <a:rPr lang="en-US" sz="800" dirty="0">
                <a:cs typeface="Source Sans Pro"/>
              </a:rPr>
              <a:t>All ads must feature a clearly defined border</a:t>
            </a:r>
          </a:p>
          <a:p>
            <a:r>
              <a:rPr lang="en-US" sz="800" dirty="0">
                <a:cs typeface="Source Sans Pro"/>
              </a:rPr>
              <a:t>Ads cannot have a transparent background</a:t>
            </a:r>
          </a:p>
          <a:p>
            <a:endParaRPr lang="en-US" sz="800" dirty="0">
              <a:cs typeface="Source Sans Pro"/>
            </a:endParaRPr>
          </a:p>
          <a:p>
            <a:endParaRPr lang="en-US" sz="800" dirty="0">
              <a:cs typeface="Source Sans Pro"/>
            </a:endParaRPr>
          </a:p>
          <a:p>
            <a:r>
              <a:rPr lang="en-US" sz="800" b="1" dirty="0">
                <a:cs typeface="Source Sans Pro"/>
              </a:rPr>
              <a:t>Rising Stars</a:t>
            </a:r>
          </a:p>
          <a:p>
            <a:r>
              <a:rPr lang="en-US" sz="800" dirty="0">
                <a:cs typeface="Source Sans Pro"/>
              </a:rPr>
              <a:t>OSG is now supporting the following Rising Star ad units. For more information and specifications please visit the IAB or reach out to your </a:t>
            </a:r>
            <a:r>
              <a:rPr lang="en-US" sz="800" dirty="0" smtClean="0">
                <a:cs typeface="Source Sans Pro"/>
              </a:rPr>
              <a:t>OSG </a:t>
            </a:r>
            <a:r>
              <a:rPr lang="en-US" sz="800" dirty="0">
                <a:cs typeface="Source Sans Pro"/>
              </a:rPr>
              <a:t>sales contact</a:t>
            </a:r>
          </a:p>
          <a:p>
            <a:endParaRPr lang="en-US" sz="800" dirty="0">
              <a:cs typeface="Source Sans Pro"/>
            </a:endParaRPr>
          </a:p>
          <a:p>
            <a:r>
              <a:rPr lang="en-US" sz="800" dirty="0">
                <a:cs typeface="Source Sans Pro"/>
              </a:rPr>
              <a:t>Billboard</a:t>
            </a:r>
          </a:p>
          <a:p>
            <a:r>
              <a:rPr lang="en-US" sz="800" dirty="0">
                <a:cs typeface="Source Sans Pro"/>
              </a:rPr>
              <a:t>Filmstrip</a:t>
            </a:r>
          </a:p>
          <a:p>
            <a:r>
              <a:rPr lang="en-US" sz="800" dirty="0">
                <a:cs typeface="Source Sans Pro"/>
              </a:rPr>
              <a:t>Portrait</a:t>
            </a:r>
          </a:p>
          <a:p>
            <a:r>
              <a:rPr lang="en-US" sz="800" dirty="0">
                <a:cs typeface="Source Sans Pro"/>
              </a:rPr>
              <a:t>Pushdown Showcase</a:t>
            </a:r>
          </a:p>
          <a:p>
            <a:r>
              <a:rPr lang="en-US" sz="800" dirty="0">
                <a:cs typeface="Source Sans Pro"/>
              </a:rPr>
              <a:t>Sidekick</a:t>
            </a:r>
          </a:p>
          <a:p>
            <a:r>
              <a:rPr lang="en-US" sz="800" dirty="0" err="1">
                <a:cs typeface="Source Sans Pro"/>
              </a:rPr>
              <a:t>Videoscape</a:t>
            </a:r>
            <a:endParaRPr lang="en-US" sz="800" dirty="0">
              <a:cs typeface="Source Sans Pro"/>
            </a:endParaRPr>
          </a:p>
        </p:txBody>
      </p:sp>
      <p:sp>
        <p:nvSpPr>
          <p:cNvPr id="8" name="TextBox 7"/>
          <p:cNvSpPr txBox="1"/>
          <p:nvPr/>
        </p:nvSpPr>
        <p:spPr>
          <a:xfrm>
            <a:off x="152400" y="133352"/>
            <a:ext cx="4572000" cy="584775"/>
          </a:xfrm>
          <a:prstGeom prst="rect">
            <a:avLst/>
          </a:prstGeom>
          <a:noFill/>
        </p:spPr>
        <p:txBody>
          <a:bodyPr wrap="square" lIns="91428" tIns="45714" rIns="91428" bIns="45714" rtlCol="0">
            <a:spAutoFit/>
          </a:bodyPr>
          <a:lstStyle/>
          <a:p>
            <a:r>
              <a:rPr lang="en-US" sz="3200" b="1" dirty="0">
                <a:solidFill>
                  <a:schemeClr val="bg1">
                    <a:lumMod val="50000"/>
                  </a:schemeClr>
                </a:solidFill>
                <a:latin typeface="+mj-lt"/>
                <a:ea typeface="Open Sans" pitchFamily="34" charset="0"/>
                <a:cs typeface="Open Sans" pitchFamily="34" charset="0"/>
              </a:rPr>
              <a:t>Rich Media</a:t>
            </a:r>
          </a:p>
        </p:txBody>
      </p:sp>
      <p:sp>
        <p:nvSpPr>
          <p:cNvPr id="9" name="TextBox 8"/>
          <p:cNvSpPr txBox="1"/>
          <p:nvPr/>
        </p:nvSpPr>
        <p:spPr>
          <a:xfrm>
            <a:off x="152400" y="514350"/>
            <a:ext cx="4267200" cy="461653"/>
          </a:xfrm>
          <a:prstGeom prst="rect">
            <a:avLst/>
          </a:prstGeom>
          <a:noFill/>
        </p:spPr>
        <p:txBody>
          <a:bodyPr wrap="square" lIns="91428" tIns="45714" rIns="91428" bIns="45714" rtlCol="0">
            <a:spAutoFit/>
          </a:bodyPr>
          <a:lstStyle/>
          <a:p>
            <a:r>
              <a:rPr lang="en-US" sz="2400" dirty="0">
                <a:solidFill>
                  <a:schemeClr val="bg1">
                    <a:lumMod val="65000"/>
                  </a:schemeClr>
                </a:solidFill>
                <a:latin typeface="+mj-lt"/>
                <a:ea typeface="Open Sans" pitchFamily="34" charset="0"/>
                <a:cs typeface="Open Sans" pitchFamily="34" charset="0"/>
              </a:rPr>
              <a:t>Development Guidelines</a:t>
            </a:r>
          </a:p>
        </p:txBody>
      </p:sp>
    </p:spTree>
    <p:extLst>
      <p:ext uri="{BB962C8B-B14F-4D97-AF65-F5344CB8AC3E}">
        <p14:creationId xmlns:p14="http://schemas.microsoft.com/office/powerpoint/2010/main" val="302598522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ckies-e-commerce-widget-mock-deskto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9600" y="971550"/>
            <a:ext cx="3886200" cy="2285219"/>
          </a:xfrm>
          <a:prstGeom prst="rect">
            <a:avLst/>
          </a:prstGeom>
          <a:solidFill>
            <a:srgbClr val="000000"/>
          </a:solidFill>
          <a:ln>
            <a:solidFill>
              <a:schemeClr val="bg1">
                <a:lumMod val="75000"/>
              </a:schemeClr>
            </a:solidFill>
          </a:ln>
        </p:spPr>
      </p:pic>
      <p:sp>
        <p:nvSpPr>
          <p:cNvPr id="11" name="Rectangle 10"/>
          <p:cNvSpPr/>
          <p:nvPr/>
        </p:nvSpPr>
        <p:spPr>
          <a:xfrm>
            <a:off x="228600" y="971550"/>
            <a:ext cx="3810000" cy="2200590"/>
          </a:xfrm>
          <a:prstGeom prst="rect">
            <a:avLst/>
          </a:prstGeom>
        </p:spPr>
        <p:txBody>
          <a:bodyPr wrap="square" lIns="91428" tIns="45714" rIns="91428" bIns="45714" numCol="1" spcCol="274283">
            <a:spAutoFit/>
          </a:bodyPr>
          <a:lstStyle/>
          <a:p>
            <a:r>
              <a:rPr lang="en-US" sz="1100" dirty="0">
                <a:solidFill>
                  <a:prstClr val="black"/>
                </a:solidFill>
                <a:cs typeface="Source Sans Pro Light"/>
              </a:rPr>
              <a:t>The Outdoorsman E-commerce widget makes it easy to display your store seamlessly within highly relevant content across our entire digital network. </a:t>
            </a:r>
          </a:p>
          <a:p>
            <a:endParaRPr lang="en-US" sz="1100" dirty="0">
              <a:solidFill>
                <a:prstClr val="black"/>
              </a:solidFill>
              <a:cs typeface="Source Sans Pro Light"/>
            </a:endParaRPr>
          </a:p>
          <a:p>
            <a:r>
              <a:rPr lang="en-US" sz="1100" dirty="0">
                <a:solidFill>
                  <a:prstClr val="black"/>
                </a:solidFill>
                <a:cs typeface="Source Sans Pro Light"/>
              </a:rPr>
              <a:t>It reduces friction – it makes it easier for the reader to transition the customer between product discovery to purchase</a:t>
            </a:r>
          </a:p>
          <a:p>
            <a:endParaRPr lang="en-US" sz="1100" dirty="0">
              <a:solidFill>
                <a:prstClr val="black"/>
              </a:solidFill>
              <a:cs typeface="Source Sans Pro Light"/>
            </a:endParaRPr>
          </a:p>
          <a:p>
            <a:r>
              <a:rPr lang="en-US" sz="1100" dirty="0">
                <a:solidFill>
                  <a:prstClr val="black"/>
                </a:solidFill>
                <a:cs typeface="Source Sans Pro Light"/>
              </a:rPr>
              <a:t>The widget is responsive and automatically adapts to your customers’ screen size — laptops, tablets, and smart phones.</a:t>
            </a:r>
          </a:p>
          <a:p>
            <a:endParaRPr lang="en-US" sz="1600" dirty="0">
              <a:solidFill>
                <a:prstClr val="black"/>
              </a:solidFill>
              <a:latin typeface="Source Sans Pro Light"/>
              <a:cs typeface="Source Sans Pro Light"/>
            </a:endParaRPr>
          </a:p>
        </p:txBody>
      </p:sp>
      <p:sp>
        <p:nvSpPr>
          <p:cNvPr id="38" name="TextBox 37"/>
          <p:cNvSpPr txBox="1"/>
          <p:nvPr/>
        </p:nvSpPr>
        <p:spPr>
          <a:xfrm>
            <a:off x="152400" y="133350"/>
            <a:ext cx="2843823" cy="584763"/>
          </a:xfrm>
          <a:prstGeom prst="rect">
            <a:avLst/>
          </a:prstGeom>
          <a:noFill/>
        </p:spPr>
        <p:txBody>
          <a:bodyPr wrap="none" lIns="91428" tIns="45714" rIns="91428" bIns="45714" rtlCol="0">
            <a:spAutoFit/>
          </a:bodyPr>
          <a:lstStyle/>
          <a:p>
            <a:r>
              <a:rPr lang="en-US" sz="3200" b="1" dirty="0">
                <a:solidFill>
                  <a:prstClr val="white">
                    <a:lumMod val="50000"/>
                  </a:prstClr>
                </a:solidFill>
                <a:latin typeface="+mj-lt"/>
                <a:ea typeface="Open Sans" pitchFamily="34" charset="0"/>
                <a:cs typeface="Open Sans" pitchFamily="34" charset="0"/>
              </a:rPr>
              <a:t>E-Commerce</a:t>
            </a:r>
          </a:p>
        </p:txBody>
      </p:sp>
      <p:pic>
        <p:nvPicPr>
          <p:cNvPr id="2" name="Picture 1" descr="e-commerce-widget-mobil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7016" y="1885950"/>
            <a:ext cx="1559784" cy="2729622"/>
          </a:xfrm>
          <a:prstGeom prst="rect">
            <a:avLst/>
          </a:prstGeom>
          <a:solidFill>
            <a:srgbClr val="000000"/>
          </a:solidFill>
          <a:ln>
            <a:solidFill>
              <a:schemeClr val="bg1">
                <a:lumMod val="75000"/>
              </a:schemeClr>
            </a:solidFill>
          </a:ln>
        </p:spPr>
      </p:pic>
    </p:spTree>
    <p:extLst>
      <p:ext uri="{BB962C8B-B14F-4D97-AF65-F5344CB8AC3E}">
        <p14:creationId xmlns:p14="http://schemas.microsoft.com/office/powerpoint/2010/main" val="1647719896"/>
      </p:ext>
    </p:extLst>
  </p:cSld>
  <p:clrMapOvr>
    <a:masterClrMapping/>
  </p:clrMapOvr>
  <mc:AlternateContent xmlns:mc="http://schemas.openxmlformats.org/markup-compatibility/2006" xmlns:p14="http://schemas.microsoft.com/office/powerpoint/2010/main">
    <mc:Choice Requires="p14">
      <p:transition p14:dur="0" advClick="0" advTm="1500"/>
    </mc:Choice>
    <mc:Fallback xmlns="">
      <p:transition advClick="0" advTm="150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3352"/>
            <a:ext cx="6553200" cy="584763"/>
          </a:xfrm>
          <a:prstGeom prst="rect">
            <a:avLst/>
          </a:prstGeom>
          <a:noFill/>
        </p:spPr>
        <p:txBody>
          <a:bodyPr wrap="square" lIns="91428" tIns="45714" rIns="91428" bIns="45714" rtlCol="0">
            <a:spAutoFit/>
          </a:bodyPr>
          <a:lstStyle/>
          <a:p>
            <a:r>
              <a:rPr lang="en-US" sz="3200" b="1" dirty="0" err="1" smtClean="0">
                <a:solidFill>
                  <a:schemeClr val="bg1">
                    <a:lumMod val="50000"/>
                  </a:schemeClr>
                </a:solidFill>
                <a:ea typeface="Open Sans" pitchFamily="34" charset="0"/>
                <a:cs typeface="Open Sans" pitchFamily="34" charset="0"/>
              </a:rPr>
              <a:t>Superheader</a:t>
            </a:r>
            <a:r>
              <a:rPr lang="en-US" sz="3200" b="1" dirty="0" smtClean="0">
                <a:solidFill>
                  <a:schemeClr val="bg1">
                    <a:lumMod val="50000"/>
                  </a:schemeClr>
                </a:solidFill>
                <a:ea typeface="Open Sans" pitchFamily="34" charset="0"/>
                <a:cs typeface="Open Sans" pitchFamily="34" charset="0"/>
              </a:rPr>
              <a:t> </a:t>
            </a:r>
            <a:r>
              <a:rPr lang="en-US" sz="1600" b="1" dirty="0" smtClean="0">
                <a:solidFill>
                  <a:schemeClr val="bg1">
                    <a:lumMod val="50000"/>
                  </a:schemeClr>
                </a:solidFill>
                <a:ea typeface="Open Sans" pitchFamily="34" charset="0"/>
                <a:cs typeface="Open Sans" pitchFamily="34" charset="0"/>
              </a:rPr>
              <a:t>(NEW 2016)</a:t>
            </a:r>
            <a:endParaRPr lang="en-US" sz="1600" b="1" dirty="0">
              <a:solidFill>
                <a:schemeClr val="bg1">
                  <a:lumMod val="50000"/>
                </a:schemeClr>
              </a:solidFill>
              <a:ea typeface="Open Sans" pitchFamily="34" charset="0"/>
              <a:cs typeface="Open Sans" pitchFamily="34" charset="0"/>
            </a:endParaRPr>
          </a:p>
        </p:txBody>
      </p:sp>
      <p:sp>
        <p:nvSpPr>
          <p:cNvPr id="4" name="TextBox 3"/>
          <p:cNvSpPr txBox="1"/>
          <p:nvPr/>
        </p:nvSpPr>
        <p:spPr>
          <a:xfrm>
            <a:off x="304800" y="590550"/>
            <a:ext cx="4267200" cy="369320"/>
          </a:xfrm>
          <a:prstGeom prst="rect">
            <a:avLst/>
          </a:prstGeom>
          <a:noFill/>
        </p:spPr>
        <p:txBody>
          <a:bodyPr wrap="square" lIns="91428" tIns="45714" rIns="91428" bIns="45714" rtlCol="0">
            <a:spAutoFit/>
          </a:bodyPr>
          <a:lstStyle/>
          <a:p>
            <a:r>
              <a:rPr lang="en-US" dirty="0">
                <a:solidFill>
                  <a:schemeClr val="bg1">
                    <a:lumMod val="65000"/>
                  </a:schemeClr>
                </a:solidFill>
                <a:ea typeface="Open Sans" pitchFamily="34" charset="0"/>
                <a:cs typeface="Open Sans" pitchFamily="34" charset="0"/>
              </a:rPr>
              <a:t>1400 x 200 (Expands to 1400 x 500)</a:t>
            </a:r>
          </a:p>
        </p:txBody>
      </p:sp>
      <p:sp>
        <p:nvSpPr>
          <p:cNvPr id="8" name="Rectangle 7"/>
          <p:cNvSpPr/>
          <p:nvPr/>
        </p:nvSpPr>
        <p:spPr>
          <a:xfrm>
            <a:off x="152400" y="960666"/>
            <a:ext cx="4191000" cy="4278084"/>
          </a:xfrm>
          <a:prstGeom prst="rect">
            <a:avLst/>
          </a:prstGeom>
        </p:spPr>
        <p:txBody>
          <a:bodyPr wrap="square" lIns="91428" tIns="45714" rIns="91428" bIns="45714">
            <a:spAutoFit/>
          </a:bodyPr>
          <a:lstStyle/>
          <a:p>
            <a:r>
              <a:rPr lang="en-US" sz="800" b="1" dirty="0">
                <a:cs typeface="Source Sans Pro"/>
              </a:rPr>
              <a:t>Initial Dimensions (</a:t>
            </a:r>
            <a:r>
              <a:rPr lang="en-US" sz="800" b="1" dirty="0" err="1">
                <a:cs typeface="Source Sans Pro"/>
              </a:rPr>
              <a:t>WxH</a:t>
            </a:r>
            <a:r>
              <a:rPr lang="en-US" sz="800" b="1" dirty="0">
                <a:cs typeface="Source Sans Pro"/>
              </a:rPr>
              <a:t> in Pixels): </a:t>
            </a:r>
            <a:r>
              <a:rPr lang="en-US" sz="800" dirty="0">
                <a:cs typeface="Source Sans Pro"/>
              </a:rPr>
              <a:t>1400 x 200</a:t>
            </a:r>
          </a:p>
          <a:p>
            <a:r>
              <a:rPr lang="en-US" sz="800" b="1" dirty="0">
                <a:cs typeface="Source Sans Pro"/>
              </a:rPr>
              <a:t>Maximum Expanded Dimensions (</a:t>
            </a:r>
            <a:r>
              <a:rPr lang="en-US" sz="800" b="1" dirty="0" err="1">
                <a:cs typeface="Source Sans Pro"/>
              </a:rPr>
              <a:t>WxH</a:t>
            </a:r>
            <a:r>
              <a:rPr lang="en-US" sz="800" b="1" dirty="0">
                <a:cs typeface="Source Sans Pro"/>
              </a:rPr>
              <a:t> in Pixels): </a:t>
            </a:r>
            <a:r>
              <a:rPr lang="en-US" sz="800" dirty="0">
                <a:cs typeface="Source Sans Pro"/>
              </a:rPr>
              <a:t>1400 x 500</a:t>
            </a:r>
          </a:p>
          <a:p>
            <a:r>
              <a:rPr lang="en-US" sz="800" b="1" dirty="0">
                <a:cs typeface="Source Sans Pro"/>
              </a:rPr>
              <a:t>Formats:  </a:t>
            </a:r>
            <a:r>
              <a:rPr lang="en-US" sz="800" dirty="0">
                <a:cs typeface="Source Sans Pro"/>
              </a:rPr>
              <a:t>GIF, JPG, PNG, HTML5, </a:t>
            </a:r>
            <a:r>
              <a:rPr lang="en-US" sz="800" dirty="0" err="1">
                <a:cs typeface="Source Sans Pro"/>
              </a:rPr>
              <a:t>Javascript</a:t>
            </a:r>
            <a:endParaRPr lang="en-US" sz="800" dirty="0">
              <a:cs typeface="Source Sans Pro"/>
            </a:endParaRPr>
          </a:p>
          <a:p>
            <a:r>
              <a:rPr lang="en-US" sz="800" b="1" dirty="0">
                <a:cs typeface="Source Sans Pro"/>
              </a:rPr>
              <a:t>Initial File Size Max: </a:t>
            </a:r>
            <a:r>
              <a:rPr lang="en-US" sz="800" dirty="0">
                <a:cs typeface="Source Sans Pro"/>
              </a:rPr>
              <a:t>100 KB</a:t>
            </a:r>
          </a:p>
          <a:p>
            <a:r>
              <a:rPr lang="en-US" sz="800" b="1" dirty="0">
                <a:cs typeface="Source Sans Pro"/>
              </a:rPr>
              <a:t>Subsequent Max User Initiated File Load Size: </a:t>
            </a:r>
            <a:r>
              <a:rPr lang="en-US" sz="800" dirty="0">
                <a:cs typeface="Source Sans Pro"/>
              </a:rPr>
              <a:t>300 KB</a:t>
            </a:r>
          </a:p>
          <a:p>
            <a:r>
              <a:rPr lang="en-US" sz="800" b="1" dirty="0">
                <a:cs typeface="Source Sans Pro"/>
              </a:rPr>
              <a:t>Max Video and Animation Frame Rate: </a:t>
            </a:r>
            <a:r>
              <a:rPr lang="en-US" sz="800" dirty="0">
                <a:cs typeface="Source Sans Pro"/>
              </a:rPr>
              <a:t>24 FPS</a:t>
            </a:r>
          </a:p>
          <a:p>
            <a:r>
              <a:rPr lang="en-US" sz="800" b="1" dirty="0">
                <a:cs typeface="Source Sans Pro"/>
              </a:rPr>
              <a:t>Max Animation Length: </a:t>
            </a:r>
            <a:r>
              <a:rPr lang="en-US" sz="800" dirty="0">
                <a:cs typeface="Source Sans Pro"/>
              </a:rPr>
              <a:t>15 seconds</a:t>
            </a:r>
          </a:p>
          <a:p>
            <a:r>
              <a:rPr lang="en-US" sz="800" b="1" dirty="0">
                <a:cs typeface="Source Sans Pro"/>
              </a:rPr>
              <a:t>Max Video Length: </a:t>
            </a:r>
            <a:r>
              <a:rPr lang="en-US" sz="800" dirty="0">
                <a:cs typeface="Source Sans Pro"/>
              </a:rPr>
              <a:t>30 seconds</a:t>
            </a:r>
          </a:p>
          <a:p>
            <a:r>
              <a:rPr lang="en-US" sz="800" b="1" dirty="0">
                <a:cs typeface="Source Sans Pro"/>
              </a:rPr>
              <a:t>Audio: </a:t>
            </a:r>
            <a:r>
              <a:rPr lang="en-US" sz="800" dirty="0">
                <a:cs typeface="Source Sans Pro"/>
              </a:rPr>
              <a:t>User-initiated: Tap</a:t>
            </a:r>
          </a:p>
          <a:p>
            <a:endParaRPr lang="en-US" sz="800" dirty="0">
              <a:cs typeface="Source Sans Pro"/>
            </a:endParaRPr>
          </a:p>
          <a:p>
            <a:r>
              <a:rPr lang="en-US" sz="800" b="1" dirty="0">
                <a:cs typeface="Source Sans Pro"/>
              </a:rPr>
              <a:t>Minimum Required Controls:  </a:t>
            </a:r>
            <a:r>
              <a:rPr lang="en-US" sz="800" dirty="0">
                <a:cs typeface="Source Sans Pro"/>
              </a:rPr>
              <a:t>Control = “Close X” on expanded panel and “Expand” on collapsed panel Font = 8pt (11px) - 16pt (21px) Retract Feature = Either tap to close/expand Video may be played in native player which has standard controls Custom video players must include: Play, Pause, Mute (volume control to zero (0) output may be included instead of or in addition to Mute control)</a:t>
            </a:r>
          </a:p>
          <a:p>
            <a:endParaRPr lang="en-US" sz="800" dirty="0">
              <a:cs typeface="Source Sans Pro"/>
            </a:endParaRPr>
          </a:p>
          <a:p>
            <a:r>
              <a:rPr lang="en-US" sz="800" b="1" dirty="0">
                <a:cs typeface="Source Sans Pro"/>
              </a:rPr>
              <a:t>Video must include</a:t>
            </a:r>
            <a:r>
              <a:rPr lang="en-US" sz="800" dirty="0">
                <a:cs typeface="Source Sans Pro"/>
              </a:rPr>
              <a:t>:</a:t>
            </a:r>
          </a:p>
          <a:p>
            <a:r>
              <a:rPr lang="en-US" sz="800" dirty="0">
                <a:cs typeface="Source Sans Pro"/>
              </a:rPr>
              <a:t>Play, Pause, Mute (volume control to zero (0) output may be included instead of or in addition to Mute control</a:t>
            </a:r>
            <a:r>
              <a:rPr lang="en-US" sz="800" dirty="0" smtClean="0">
                <a:cs typeface="Source Sans Pro"/>
              </a:rPr>
              <a:t>)</a:t>
            </a:r>
            <a:endParaRPr lang="en-US" sz="800" dirty="0">
              <a:cs typeface="Source Sans Pro"/>
            </a:endParaRPr>
          </a:p>
          <a:p>
            <a:endParaRPr lang="en-US" sz="800" dirty="0">
              <a:cs typeface="Source Sans Pro"/>
            </a:endParaRPr>
          </a:p>
          <a:p>
            <a:r>
              <a:rPr lang="en-US" sz="800" b="1" dirty="0">
                <a:cs typeface="Source Sans Pro"/>
              </a:rPr>
              <a:t>Labeling Requirements, Font Size, </a:t>
            </a:r>
            <a:r>
              <a:rPr lang="en-US" sz="800" b="1" dirty="0" err="1">
                <a:cs typeface="Source Sans Pro"/>
              </a:rPr>
              <a:t>etc</a:t>
            </a:r>
            <a:r>
              <a:rPr lang="en-US" sz="800" b="1" dirty="0">
                <a:cs typeface="Source Sans Pro"/>
              </a:rPr>
              <a:t>: </a:t>
            </a:r>
            <a:r>
              <a:rPr lang="en-US" sz="800" dirty="0">
                <a:cs typeface="Source Sans Pro"/>
              </a:rPr>
              <a:t>Ad unit content must be clearly distinguishable from normal webpage content (i.e. ad unit must have clearly defined borders and not be confused with normal page content)</a:t>
            </a:r>
          </a:p>
          <a:p>
            <a:endParaRPr lang="en-US" sz="800" dirty="0">
              <a:cs typeface="Source Sans Pro"/>
            </a:endParaRPr>
          </a:p>
          <a:p>
            <a:r>
              <a:rPr lang="en-US" sz="800" b="1" dirty="0">
                <a:cs typeface="Source Sans Pro"/>
              </a:rPr>
              <a:t>Submission Lead Time: </a:t>
            </a:r>
            <a:r>
              <a:rPr lang="en-US" sz="800" dirty="0">
                <a:cs typeface="Source Sans Pro"/>
              </a:rPr>
              <a:t>10 business </a:t>
            </a:r>
            <a:r>
              <a:rPr lang="en-US" sz="800" dirty="0" smtClean="0">
                <a:cs typeface="Source Sans Pro"/>
              </a:rPr>
              <a:t>days</a:t>
            </a:r>
          </a:p>
          <a:p>
            <a:endParaRPr lang="en-US" sz="800" dirty="0" smtClean="0">
              <a:cs typeface="Source Sans Pro"/>
            </a:endParaRPr>
          </a:p>
          <a:p>
            <a:r>
              <a:rPr lang="en-US" sz="800" b="1" dirty="0"/>
              <a:t>Ad </a:t>
            </a:r>
            <a:r>
              <a:rPr lang="en-US" sz="800" b="1" dirty="0" err="1"/>
              <a:t>clickthrough</a:t>
            </a:r>
            <a:r>
              <a:rPr lang="en-US" sz="800" b="1" dirty="0"/>
              <a:t> rate </a:t>
            </a:r>
            <a:r>
              <a:rPr lang="en-US" sz="800" dirty="0" smtClean="0"/>
              <a:t>varies </a:t>
            </a:r>
            <a:r>
              <a:rPr lang="en-US" sz="800" dirty="0"/>
              <a:t>according to placement (position on screen) and ad format (shape and size). The traditional full-banner performs very poorly compared to skyscrapers</a:t>
            </a:r>
            <a:r>
              <a:rPr lang="en-US" sz="800" dirty="0" smtClean="0"/>
              <a:t>, (300x600) </a:t>
            </a:r>
            <a:r>
              <a:rPr lang="en-US" sz="800" dirty="0"/>
              <a:t>the ubiquitous medium rectangle </a:t>
            </a:r>
            <a:r>
              <a:rPr lang="en-US" sz="800" dirty="0" smtClean="0"/>
              <a:t>(300x250) and </a:t>
            </a:r>
            <a:r>
              <a:rPr lang="en-US" sz="800" dirty="0"/>
              <a:t>the newer large rectangle format</a:t>
            </a:r>
            <a:r>
              <a:rPr lang="en-US" sz="800" dirty="0" smtClean="0"/>
              <a:t>. (1400x200 </a:t>
            </a:r>
            <a:r>
              <a:rPr lang="en-US" sz="800" dirty="0" err="1" smtClean="0"/>
              <a:t>exp</a:t>
            </a:r>
            <a:r>
              <a:rPr lang="en-US" sz="800" dirty="0" smtClean="0"/>
              <a:t>, 970x250 )</a:t>
            </a:r>
          </a:p>
          <a:p>
            <a:endParaRPr lang="en-US" sz="800" dirty="0" smtClean="0"/>
          </a:p>
          <a:p>
            <a:r>
              <a:rPr lang="en-US" sz="800" b="1" dirty="0" smtClean="0">
                <a:cs typeface="Source Sans Pro"/>
              </a:rPr>
              <a:t>Historical Performance for this Ad Size: 2.27% CTR</a:t>
            </a:r>
          </a:p>
          <a:p>
            <a:endParaRPr lang="en-US" sz="800" dirty="0">
              <a:latin typeface="Source Sans Pro"/>
              <a:cs typeface="Source Sans Pro"/>
            </a:endParaRPr>
          </a:p>
        </p:txBody>
      </p:sp>
      <p:grpSp>
        <p:nvGrpSpPr>
          <p:cNvPr id="10" name="Group 9"/>
          <p:cNvGrpSpPr/>
          <p:nvPr/>
        </p:nvGrpSpPr>
        <p:grpSpPr>
          <a:xfrm>
            <a:off x="4495800" y="590550"/>
            <a:ext cx="2611840" cy="2826415"/>
            <a:chOff x="4326842" y="1344143"/>
            <a:chExt cx="4059640" cy="3664615"/>
          </a:xfrm>
          <a:noFill/>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6842" y="1344143"/>
              <a:ext cx="4059640" cy="3664615"/>
            </a:xfrm>
            <a:prstGeom prst="rect">
              <a:avLst/>
            </a:prstGeom>
            <a:grpFill/>
            <a:ln w="6350" cmpd="sng">
              <a:solidFill>
                <a:schemeClr val="tx1"/>
              </a:solidFill>
            </a:ln>
          </p:spPr>
        </p:pic>
        <p:sp>
          <p:nvSpPr>
            <p:cNvPr id="6" name="TextBox 5"/>
            <p:cNvSpPr txBox="1"/>
            <p:nvPr/>
          </p:nvSpPr>
          <p:spPr>
            <a:xfrm>
              <a:off x="5984993" y="1442941"/>
              <a:ext cx="723276" cy="230832"/>
            </a:xfrm>
            <a:prstGeom prst="rect">
              <a:avLst/>
            </a:prstGeom>
            <a:grpFill/>
            <a:ln w="6350" cmpd="sng">
              <a:noFill/>
            </a:ln>
          </p:spPr>
          <p:txBody>
            <a:bodyPr wrap="none" rtlCol="0">
              <a:spAutoFit/>
            </a:bodyPr>
            <a:lstStyle/>
            <a:p>
              <a:r>
                <a:rPr lang="en-US" sz="900" dirty="0" smtClean="0">
                  <a:solidFill>
                    <a:schemeClr val="bg1">
                      <a:lumMod val="75000"/>
                    </a:schemeClr>
                  </a:solidFill>
                </a:rPr>
                <a:t>1400 x  200</a:t>
              </a:r>
              <a:endParaRPr lang="en-US" sz="900" dirty="0">
                <a:solidFill>
                  <a:schemeClr val="bg1">
                    <a:lumMod val="75000"/>
                  </a:schemeClr>
                </a:solidFill>
              </a:endParaRPr>
            </a:p>
          </p:txBody>
        </p:sp>
      </p:grpSp>
      <p:pic>
        <p:nvPicPr>
          <p:cNvPr id="7" name="Picture 6" descr="OSG-SS-Superhead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4600" y="2419350"/>
            <a:ext cx="2347900" cy="2438400"/>
          </a:xfrm>
          <a:prstGeom prst="rect">
            <a:avLst/>
          </a:prstGeom>
          <a:solidFill>
            <a:srgbClr val="000000"/>
          </a:solidFill>
          <a:effectLst>
            <a:outerShdw blurRad="50800" dist="38100" dir="2700000" algn="tl" rotWithShape="0">
              <a:srgbClr val="000000">
                <a:alpha val="43000"/>
              </a:srgbClr>
            </a:outerShdw>
          </a:effectLst>
        </p:spPr>
      </p:pic>
      <p:sp>
        <p:nvSpPr>
          <p:cNvPr id="11" name="TextBox 10"/>
          <p:cNvSpPr txBox="1"/>
          <p:nvPr/>
        </p:nvSpPr>
        <p:spPr>
          <a:xfrm>
            <a:off x="7086600" y="1962150"/>
            <a:ext cx="1107883" cy="369332"/>
          </a:xfrm>
          <a:prstGeom prst="rect">
            <a:avLst/>
          </a:prstGeom>
          <a:noFill/>
        </p:spPr>
        <p:txBody>
          <a:bodyPr wrap="none" rtlCol="0">
            <a:spAutoFit/>
          </a:bodyPr>
          <a:lstStyle/>
          <a:p>
            <a:r>
              <a:rPr lang="en-US" dirty="0" smtClean="0">
                <a:solidFill>
                  <a:schemeClr val="bg1">
                    <a:lumMod val="50000"/>
                  </a:schemeClr>
                </a:solidFill>
              </a:rPr>
              <a:t>Expanded</a:t>
            </a:r>
            <a:endParaRPr lang="en-US" dirty="0">
              <a:solidFill>
                <a:schemeClr val="bg1">
                  <a:lumMod val="50000"/>
                </a:schemeClr>
              </a:solidFill>
            </a:endParaRPr>
          </a:p>
        </p:txBody>
      </p:sp>
      <p:sp>
        <p:nvSpPr>
          <p:cNvPr id="12" name="Down Arrow 11"/>
          <p:cNvSpPr/>
          <p:nvPr/>
        </p:nvSpPr>
        <p:spPr bwMode="auto">
          <a:xfrm>
            <a:off x="7696200" y="2266950"/>
            <a:ext cx="198119" cy="304800"/>
          </a:xfrm>
          <a:prstGeom prst="downArrow">
            <a:avLst/>
          </a:prstGeom>
          <a:solidFill>
            <a:schemeClr val="bg1">
              <a:lumMod val="50000"/>
            </a:schemeClr>
          </a:solidFill>
          <a:ln w="9525">
            <a:noFill/>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grpSp>
        <p:nvGrpSpPr>
          <p:cNvPr id="13" name="Group 12"/>
          <p:cNvGrpSpPr/>
          <p:nvPr/>
        </p:nvGrpSpPr>
        <p:grpSpPr>
          <a:xfrm>
            <a:off x="4495800" y="3562350"/>
            <a:ext cx="1114188" cy="843409"/>
            <a:chOff x="4495800" y="3562350"/>
            <a:chExt cx="1114188" cy="843409"/>
          </a:xfrm>
        </p:grpSpPr>
        <p:sp>
          <p:nvSpPr>
            <p:cNvPr id="3" name="TextBox 2"/>
            <p:cNvSpPr txBox="1"/>
            <p:nvPr/>
          </p:nvSpPr>
          <p:spPr>
            <a:xfrm>
              <a:off x="4495800" y="3867150"/>
              <a:ext cx="1079887" cy="538609"/>
            </a:xfrm>
            <a:prstGeom prst="rect">
              <a:avLst/>
            </a:prstGeom>
            <a:noFill/>
          </p:spPr>
          <p:txBody>
            <a:bodyPr wrap="none" rtlCol="0">
              <a:spAutoFit/>
            </a:bodyPr>
            <a:lstStyle/>
            <a:p>
              <a:r>
                <a:rPr lang="en-US" sz="1100" u="sng" dirty="0">
                  <a:hlinkClick r:id="rId4"/>
                </a:rPr>
                <a:t>Superheader</a:t>
              </a:r>
              <a:r>
                <a:rPr lang="en-US" sz="1100" dirty="0"/>
                <a:t> </a:t>
              </a:r>
            </a:p>
            <a:p>
              <a:endParaRPr lang="en-US" dirty="0"/>
            </a:p>
          </p:txBody>
        </p:sp>
        <p:sp>
          <p:nvSpPr>
            <p:cNvPr id="5" name="TextBox 4"/>
            <p:cNvSpPr txBox="1"/>
            <p:nvPr/>
          </p:nvSpPr>
          <p:spPr>
            <a:xfrm>
              <a:off x="4495800" y="3562350"/>
              <a:ext cx="1114188" cy="261610"/>
            </a:xfrm>
            <a:prstGeom prst="rect">
              <a:avLst/>
            </a:prstGeom>
            <a:noFill/>
          </p:spPr>
          <p:txBody>
            <a:bodyPr wrap="none" rtlCol="0">
              <a:spAutoFit/>
            </a:bodyPr>
            <a:lstStyle/>
            <a:p>
              <a:r>
                <a:rPr lang="en-US" sz="1100" dirty="0" smtClean="0"/>
                <a:t>Live Example:</a:t>
              </a:r>
              <a:endParaRPr lang="en-US" sz="1100" dirty="0"/>
            </a:p>
          </p:txBody>
        </p:sp>
      </p:grpSp>
    </p:spTree>
  </p:cSld>
  <p:clrMapOvr>
    <a:masterClrMapping/>
  </p:clrMapOvr>
  <mc:AlternateContent xmlns:mc="http://schemas.openxmlformats.org/markup-compatibility/2006" xmlns:p14="http://schemas.microsoft.com/office/powerpoint/2010/main">
    <mc:Choice Requires="p14">
      <p:transition p14:dur="0" advClick="0" advTm="1500"/>
    </mc:Choice>
    <mc:Fallback xmlns="">
      <p:transition advClick="0" advTm="1500"/>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3352"/>
            <a:ext cx="4572000" cy="584775"/>
          </a:xfrm>
          <a:prstGeom prst="rect">
            <a:avLst/>
          </a:prstGeom>
          <a:noFill/>
        </p:spPr>
        <p:txBody>
          <a:bodyPr wrap="square" lIns="91428" tIns="45714" rIns="91428" bIns="45714" rtlCol="0">
            <a:spAutoFit/>
          </a:bodyPr>
          <a:lstStyle/>
          <a:p>
            <a:r>
              <a:rPr lang="en-US" sz="3200" b="1" dirty="0" err="1">
                <a:solidFill>
                  <a:schemeClr val="bg1">
                    <a:lumMod val="50000"/>
                  </a:schemeClr>
                </a:solidFill>
                <a:ea typeface="Open Sans" pitchFamily="34" charset="0"/>
                <a:cs typeface="Open Sans" pitchFamily="34" charset="0"/>
              </a:rPr>
              <a:t>Superheader</a:t>
            </a:r>
            <a:endParaRPr lang="en-US" sz="3200" b="1" dirty="0">
              <a:solidFill>
                <a:schemeClr val="bg1">
                  <a:lumMod val="50000"/>
                </a:schemeClr>
              </a:solidFill>
              <a:ea typeface="Open Sans" pitchFamily="34" charset="0"/>
              <a:cs typeface="Open Sans" pitchFamily="34" charset="0"/>
            </a:endParaRPr>
          </a:p>
        </p:txBody>
      </p:sp>
      <p:sp>
        <p:nvSpPr>
          <p:cNvPr id="4" name="TextBox 3"/>
          <p:cNvSpPr txBox="1"/>
          <p:nvPr/>
        </p:nvSpPr>
        <p:spPr>
          <a:xfrm>
            <a:off x="304800" y="590550"/>
            <a:ext cx="4267200" cy="369320"/>
          </a:xfrm>
          <a:prstGeom prst="rect">
            <a:avLst/>
          </a:prstGeom>
          <a:noFill/>
        </p:spPr>
        <p:txBody>
          <a:bodyPr wrap="square" lIns="91428" tIns="45714" rIns="91428" bIns="45714" rtlCol="0">
            <a:spAutoFit/>
          </a:bodyPr>
          <a:lstStyle/>
          <a:p>
            <a:r>
              <a:rPr lang="en-US" dirty="0">
                <a:solidFill>
                  <a:schemeClr val="bg1">
                    <a:lumMod val="65000"/>
                  </a:schemeClr>
                </a:solidFill>
                <a:ea typeface="Open Sans" pitchFamily="34" charset="0"/>
                <a:cs typeface="Open Sans" pitchFamily="34" charset="0"/>
              </a:rPr>
              <a:t>1400 x 200 (Expands to 1400 x 500)</a:t>
            </a:r>
          </a:p>
        </p:txBody>
      </p:sp>
      <p:sp>
        <p:nvSpPr>
          <p:cNvPr id="8" name="Rectangle 7"/>
          <p:cNvSpPr/>
          <p:nvPr/>
        </p:nvSpPr>
        <p:spPr>
          <a:xfrm>
            <a:off x="228600" y="971553"/>
            <a:ext cx="3657599" cy="4278084"/>
          </a:xfrm>
          <a:prstGeom prst="rect">
            <a:avLst/>
          </a:prstGeom>
        </p:spPr>
        <p:txBody>
          <a:bodyPr wrap="square" lIns="91428" tIns="45714" rIns="91428" bIns="45714">
            <a:spAutoFit/>
          </a:bodyPr>
          <a:lstStyle/>
          <a:p>
            <a:r>
              <a:rPr lang="en-US" sz="800" b="1" dirty="0">
                <a:cs typeface="Source Sans Pro"/>
              </a:rPr>
              <a:t>Initial Dimensions (</a:t>
            </a:r>
            <a:r>
              <a:rPr lang="en-US" sz="800" b="1" dirty="0" err="1">
                <a:cs typeface="Source Sans Pro"/>
              </a:rPr>
              <a:t>WxH</a:t>
            </a:r>
            <a:r>
              <a:rPr lang="en-US" sz="800" b="1" dirty="0">
                <a:cs typeface="Source Sans Pro"/>
              </a:rPr>
              <a:t> in Pixels): </a:t>
            </a:r>
            <a:r>
              <a:rPr lang="en-US" sz="800" dirty="0">
                <a:cs typeface="Source Sans Pro"/>
              </a:rPr>
              <a:t>1400 x 200</a:t>
            </a:r>
          </a:p>
          <a:p>
            <a:r>
              <a:rPr lang="en-US" sz="800" b="1" dirty="0">
                <a:cs typeface="Source Sans Pro"/>
              </a:rPr>
              <a:t>Maximum Expanded Dimensions (</a:t>
            </a:r>
            <a:r>
              <a:rPr lang="en-US" sz="800" b="1" dirty="0" err="1">
                <a:cs typeface="Source Sans Pro"/>
              </a:rPr>
              <a:t>WxH</a:t>
            </a:r>
            <a:r>
              <a:rPr lang="en-US" sz="800" b="1" dirty="0">
                <a:cs typeface="Source Sans Pro"/>
              </a:rPr>
              <a:t> in Pixels): </a:t>
            </a:r>
            <a:r>
              <a:rPr lang="en-US" sz="800" dirty="0">
                <a:cs typeface="Source Sans Pro"/>
              </a:rPr>
              <a:t>1400 x 500</a:t>
            </a:r>
          </a:p>
          <a:p>
            <a:r>
              <a:rPr lang="en-US" sz="800" b="1" dirty="0">
                <a:cs typeface="Source Sans Pro"/>
              </a:rPr>
              <a:t>Formats:  </a:t>
            </a:r>
            <a:r>
              <a:rPr lang="en-US" sz="800" dirty="0">
                <a:cs typeface="Source Sans Pro"/>
              </a:rPr>
              <a:t>GIF, JPG, PNG, HTML5, </a:t>
            </a:r>
            <a:r>
              <a:rPr lang="en-US" sz="800" dirty="0" err="1">
                <a:cs typeface="Source Sans Pro"/>
              </a:rPr>
              <a:t>Javascript</a:t>
            </a:r>
            <a:endParaRPr lang="en-US" sz="800" dirty="0">
              <a:cs typeface="Source Sans Pro"/>
            </a:endParaRPr>
          </a:p>
          <a:p>
            <a:r>
              <a:rPr lang="en-US" sz="800" b="1" dirty="0">
                <a:cs typeface="Source Sans Pro"/>
              </a:rPr>
              <a:t>Initial File Size Max: </a:t>
            </a:r>
            <a:r>
              <a:rPr lang="en-US" sz="800" dirty="0">
                <a:cs typeface="Source Sans Pro"/>
              </a:rPr>
              <a:t>100 KB</a:t>
            </a:r>
          </a:p>
          <a:p>
            <a:r>
              <a:rPr lang="en-US" sz="800" b="1" dirty="0">
                <a:cs typeface="Source Sans Pro"/>
              </a:rPr>
              <a:t>Subsequent Max User Initiated File Load Size: </a:t>
            </a:r>
            <a:r>
              <a:rPr lang="en-US" sz="800" dirty="0">
                <a:cs typeface="Source Sans Pro"/>
              </a:rPr>
              <a:t>300 KB</a:t>
            </a:r>
          </a:p>
          <a:p>
            <a:r>
              <a:rPr lang="en-US" sz="800" b="1" dirty="0">
                <a:cs typeface="Source Sans Pro"/>
              </a:rPr>
              <a:t>Max Video and Animation Frame Rate: </a:t>
            </a:r>
            <a:r>
              <a:rPr lang="en-US" sz="800" dirty="0">
                <a:cs typeface="Source Sans Pro"/>
              </a:rPr>
              <a:t>24 FPS</a:t>
            </a:r>
          </a:p>
          <a:p>
            <a:r>
              <a:rPr lang="en-US" sz="800" b="1" dirty="0">
                <a:cs typeface="Source Sans Pro"/>
              </a:rPr>
              <a:t>Max Animation Length: </a:t>
            </a:r>
            <a:r>
              <a:rPr lang="en-US" sz="800" dirty="0">
                <a:cs typeface="Source Sans Pro"/>
              </a:rPr>
              <a:t>15 seconds</a:t>
            </a:r>
          </a:p>
          <a:p>
            <a:r>
              <a:rPr lang="en-US" sz="800" b="1" dirty="0">
                <a:cs typeface="Source Sans Pro"/>
              </a:rPr>
              <a:t>Max Video Length: </a:t>
            </a:r>
            <a:r>
              <a:rPr lang="en-US" sz="800" dirty="0">
                <a:cs typeface="Source Sans Pro"/>
              </a:rPr>
              <a:t>30 seconds</a:t>
            </a:r>
          </a:p>
          <a:p>
            <a:r>
              <a:rPr lang="en-US" sz="800" b="1" dirty="0">
                <a:cs typeface="Source Sans Pro"/>
              </a:rPr>
              <a:t>Audio: </a:t>
            </a:r>
            <a:r>
              <a:rPr lang="en-US" sz="800" dirty="0">
                <a:cs typeface="Source Sans Pro"/>
              </a:rPr>
              <a:t>User-initiated: Tap</a:t>
            </a:r>
          </a:p>
          <a:p>
            <a:endParaRPr lang="en-US" sz="800" dirty="0">
              <a:cs typeface="Source Sans Pro"/>
            </a:endParaRPr>
          </a:p>
          <a:p>
            <a:r>
              <a:rPr lang="en-US" sz="800" b="1" dirty="0">
                <a:cs typeface="Source Sans Pro"/>
              </a:rPr>
              <a:t>Minimum Required Controls:  </a:t>
            </a:r>
            <a:r>
              <a:rPr lang="en-US" sz="800" dirty="0">
                <a:cs typeface="Source Sans Pro"/>
              </a:rPr>
              <a:t>Control = “Close X” on expanded panel and “Expand” on collapsed panel Font = 8pt (11px) - 16pt (21px) Retract Feature = Either tap to close/expand Video may be played in native player which has standard controls Custom video players must include: Play, Pause, Mute (volume control to zero (0) output may be included instead of or in addition to Mute control)</a:t>
            </a:r>
          </a:p>
          <a:p>
            <a:endParaRPr lang="en-US" sz="800" dirty="0">
              <a:cs typeface="Source Sans Pro"/>
            </a:endParaRPr>
          </a:p>
          <a:p>
            <a:r>
              <a:rPr lang="en-US" sz="800" b="1" dirty="0">
                <a:cs typeface="Source Sans Pro"/>
              </a:rPr>
              <a:t>Video must include</a:t>
            </a:r>
            <a:r>
              <a:rPr lang="en-US" sz="800" dirty="0">
                <a:cs typeface="Source Sans Pro"/>
              </a:rPr>
              <a:t>:</a:t>
            </a:r>
          </a:p>
          <a:p>
            <a:r>
              <a:rPr lang="en-US" sz="800" dirty="0">
                <a:cs typeface="Source Sans Pro"/>
              </a:rPr>
              <a:t>Play, Pause, Mute (volume control to zero (0) output may be included instead of or in addition to Mute control</a:t>
            </a:r>
            <a:r>
              <a:rPr lang="en-US" sz="800" dirty="0" smtClean="0">
                <a:cs typeface="Source Sans Pro"/>
              </a:rPr>
              <a:t>)</a:t>
            </a:r>
            <a:endParaRPr lang="en-US" sz="800" dirty="0">
              <a:cs typeface="Source Sans Pro"/>
            </a:endParaRPr>
          </a:p>
          <a:p>
            <a:endParaRPr lang="en-US" sz="800" dirty="0">
              <a:cs typeface="Source Sans Pro"/>
            </a:endParaRPr>
          </a:p>
          <a:p>
            <a:r>
              <a:rPr lang="en-US" sz="800" b="1" dirty="0">
                <a:cs typeface="Source Sans Pro"/>
              </a:rPr>
              <a:t>Labeling Requirements, Font Size, </a:t>
            </a:r>
            <a:r>
              <a:rPr lang="en-US" sz="800" b="1" dirty="0" err="1">
                <a:cs typeface="Source Sans Pro"/>
              </a:rPr>
              <a:t>etc</a:t>
            </a:r>
            <a:r>
              <a:rPr lang="en-US" sz="800" b="1" dirty="0">
                <a:cs typeface="Source Sans Pro"/>
              </a:rPr>
              <a:t>: </a:t>
            </a:r>
            <a:r>
              <a:rPr lang="en-US" sz="800" dirty="0">
                <a:cs typeface="Source Sans Pro"/>
              </a:rPr>
              <a:t>Ad unit content must be clearly distinguishable from normal webpage content (i.e. ad unit must have clearly defined borders and not be confused with normal page content)</a:t>
            </a:r>
          </a:p>
          <a:p>
            <a:endParaRPr lang="en-US" sz="800" dirty="0">
              <a:cs typeface="Source Sans Pro"/>
            </a:endParaRPr>
          </a:p>
          <a:p>
            <a:r>
              <a:rPr lang="en-US" sz="800" b="1" dirty="0">
                <a:cs typeface="Source Sans Pro"/>
              </a:rPr>
              <a:t>Submission Lead Time: </a:t>
            </a:r>
            <a:r>
              <a:rPr lang="en-US" sz="800" dirty="0">
                <a:cs typeface="Source Sans Pro"/>
              </a:rPr>
              <a:t>10 business </a:t>
            </a:r>
            <a:r>
              <a:rPr lang="en-US" sz="800" dirty="0" smtClean="0">
                <a:cs typeface="Source Sans Pro"/>
              </a:rPr>
              <a:t>days</a:t>
            </a:r>
          </a:p>
          <a:p>
            <a:endParaRPr lang="en-US" sz="800" dirty="0" smtClean="0">
              <a:cs typeface="Source Sans Pro"/>
            </a:endParaRPr>
          </a:p>
          <a:p>
            <a:r>
              <a:rPr lang="en-US" sz="800" b="1" dirty="0"/>
              <a:t>Ad </a:t>
            </a:r>
            <a:r>
              <a:rPr lang="en-US" sz="800" b="1" dirty="0" err="1"/>
              <a:t>clickthrough</a:t>
            </a:r>
            <a:r>
              <a:rPr lang="en-US" sz="800" b="1" dirty="0"/>
              <a:t> rate </a:t>
            </a:r>
            <a:r>
              <a:rPr lang="en-US" sz="800" dirty="0" smtClean="0"/>
              <a:t>varies </a:t>
            </a:r>
            <a:r>
              <a:rPr lang="en-US" sz="800" dirty="0"/>
              <a:t>according to placement (position on screen) and ad format (shape and size). The traditional full-banner performs very poorly compared to skyscrapers</a:t>
            </a:r>
            <a:r>
              <a:rPr lang="en-US" sz="800" dirty="0" smtClean="0"/>
              <a:t>, (300x600) </a:t>
            </a:r>
            <a:r>
              <a:rPr lang="en-US" sz="800" dirty="0"/>
              <a:t>the ubiquitous medium rectangle </a:t>
            </a:r>
            <a:r>
              <a:rPr lang="en-US" sz="800" dirty="0" smtClean="0"/>
              <a:t>(300x250) and </a:t>
            </a:r>
            <a:r>
              <a:rPr lang="en-US" sz="800" dirty="0"/>
              <a:t>the newer large rectangle format</a:t>
            </a:r>
            <a:r>
              <a:rPr lang="en-US" sz="800" dirty="0" smtClean="0"/>
              <a:t>. (1400x200 </a:t>
            </a:r>
            <a:r>
              <a:rPr lang="en-US" sz="800" dirty="0" err="1" smtClean="0"/>
              <a:t>exp</a:t>
            </a:r>
            <a:r>
              <a:rPr lang="en-US" sz="800" dirty="0" smtClean="0"/>
              <a:t>, 970x250 )</a:t>
            </a:r>
            <a:endParaRPr lang="en-US" sz="800" dirty="0" smtClean="0">
              <a:cs typeface="Source Sans Pro"/>
            </a:endParaRPr>
          </a:p>
          <a:p>
            <a:endParaRPr lang="en-US" sz="800" dirty="0">
              <a:latin typeface="Source Sans Pro"/>
              <a:cs typeface="Source Sans Pro"/>
            </a:endParaRPr>
          </a:p>
        </p:txBody>
      </p:sp>
      <p:grpSp>
        <p:nvGrpSpPr>
          <p:cNvPr id="10" name="Group 9"/>
          <p:cNvGrpSpPr/>
          <p:nvPr/>
        </p:nvGrpSpPr>
        <p:grpSpPr>
          <a:xfrm>
            <a:off x="4267200" y="590550"/>
            <a:ext cx="2611840" cy="2826415"/>
            <a:chOff x="4326842" y="1344143"/>
            <a:chExt cx="4059640" cy="3664615"/>
          </a:xfrm>
          <a:solidFill>
            <a:srgbClr val="000000"/>
          </a:solidFill>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6842" y="1344143"/>
              <a:ext cx="4059640" cy="3664615"/>
            </a:xfrm>
            <a:prstGeom prst="rect">
              <a:avLst/>
            </a:prstGeom>
            <a:grpFill/>
          </p:spPr>
        </p:pic>
        <p:sp>
          <p:nvSpPr>
            <p:cNvPr id="6" name="TextBox 5"/>
            <p:cNvSpPr txBox="1"/>
            <p:nvPr/>
          </p:nvSpPr>
          <p:spPr>
            <a:xfrm>
              <a:off x="5984993" y="1442941"/>
              <a:ext cx="723276" cy="230832"/>
            </a:xfrm>
            <a:prstGeom prst="rect">
              <a:avLst/>
            </a:prstGeom>
            <a:grpFill/>
          </p:spPr>
          <p:txBody>
            <a:bodyPr wrap="none" rtlCol="0">
              <a:spAutoFit/>
            </a:bodyPr>
            <a:lstStyle/>
            <a:p>
              <a:r>
                <a:rPr lang="en-US" sz="900" dirty="0" smtClean="0">
                  <a:solidFill>
                    <a:schemeClr val="bg1">
                      <a:lumMod val="75000"/>
                    </a:schemeClr>
                  </a:solidFill>
                </a:rPr>
                <a:t>1400 x  200</a:t>
              </a:r>
              <a:endParaRPr lang="en-US" sz="900" dirty="0">
                <a:solidFill>
                  <a:schemeClr val="bg1">
                    <a:lumMod val="75000"/>
                  </a:schemeClr>
                </a:solidFill>
              </a:endParaRPr>
            </a:p>
          </p:txBody>
        </p:sp>
      </p:grpSp>
      <p:pic>
        <p:nvPicPr>
          <p:cNvPr id="7" name="Picture 6" descr="OSG-SS-Superhead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4600" y="2419350"/>
            <a:ext cx="2347900" cy="2438400"/>
          </a:xfrm>
          <a:prstGeom prst="rect">
            <a:avLst/>
          </a:prstGeom>
          <a:solidFill>
            <a:srgbClr val="000000"/>
          </a:solidFill>
          <a:effectLst>
            <a:outerShdw blurRad="50800" dist="38100" dir="2700000" algn="tl" rotWithShape="0">
              <a:srgbClr val="000000">
                <a:alpha val="43000"/>
              </a:srgbClr>
            </a:outerShdw>
          </a:effectLst>
        </p:spPr>
      </p:pic>
      <p:sp>
        <p:nvSpPr>
          <p:cNvPr id="11" name="TextBox 10"/>
          <p:cNvSpPr txBox="1"/>
          <p:nvPr/>
        </p:nvSpPr>
        <p:spPr>
          <a:xfrm>
            <a:off x="7086600" y="1962150"/>
            <a:ext cx="1107883" cy="369332"/>
          </a:xfrm>
          <a:prstGeom prst="rect">
            <a:avLst/>
          </a:prstGeom>
          <a:noFill/>
        </p:spPr>
        <p:txBody>
          <a:bodyPr wrap="none" rtlCol="0">
            <a:spAutoFit/>
          </a:bodyPr>
          <a:lstStyle/>
          <a:p>
            <a:r>
              <a:rPr lang="en-US" dirty="0" smtClean="0">
                <a:solidFill>
                  <a:schemeClr val="bg1">
                    <a:lumMod val="50000"/>
                  </a:schemeClr>
                </a:solidFill>
              </a:rPr>
              <a:t>Expanded</a:t>
            </a:r>
            <a:endParaRPr lang="en-US" dirty="0">
              <a:solidFill>
                <a:schemeClr val="bg1">
                  <a:lumMod val="50000"/>
                </a:schemeClr>
              </a:solidFill>
            </a:endParaRPr>
          </a:p>
        </p:txBody>
      </p:sp>
      <p:sp>
        <p:nvSpPr>
          <p:cNvPr id="12" name="Down Arrow 11"/>
          <p:cNvSpPr/>
          <p:nvPr/>
        </p:nvSpPr>
        <p:spPr bwMode="auto">
          <a:xfrm>
            <a:off x="7696200" y="2266950"/>
            <a:ext cx="198119" cy="304800"/>
          </a:xfrm>
          <a:prstGeom prst="downArrow">
            <a:avLst/>
          </a:prstGeom>
          <a:solidFill>
            <a:schemeClr val="bg1">
              <a:lumMod val="50000"/>
            </a:schemeClr>
          </a:solidFill>
          <a:ln w="9525">
            <a:noFill/>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Tree>
    <p:extLst>
      <p:ext uri="{BB962C8B-B14F-4D97-AF65-F5344CB8AC3E}">
        <p14:creationId xmlns:p14="http://schemas.microsoft.com/office/powerpoint/2010/main" val="4288435402"/>
      </p:ext>
    </p:extLst>
  </p:cSld>
  <p:clrMapOvr>
    <a:masterClrMapping/>
  </p:clrMapOvr>
  <mc:AlternateContent xmlns:mc="http://schemas.openxmlformats.org/markup-compatibility/2006" xmlns:p14="http://schemas.microsoft.com/office/powerpoint/2010/main">
    <mc:Choice Requires="p14">
      <p:transition p14:dur="0" advClick="0" advTm="1500"/>
    </mc:Choice>
    <mc:Fallback xmlns="">
      <p:transition advClick="0" advTm="1500"/>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41</a:t>
            </a:fld>
            <a:endParaRPr lang="en-US">
              <a:solidFill>
                <a:prstClr val="black">
                  <a:lumMod val="85000"/>
                  <a:lumOff val="15000"/>
                </a:prstClr>
              </a:solidFill>
            </a:endParaRPr>
          </a:p>
        </p:txBody>
      </p:sp>
      <p:sp>
        <p:nvSpPr>
          <p:cNvPr id="5" name="Rectangle 4"/>
          <p:cNvSpPr/>
          <p:nvPr/>
        </p:nvSpPr>
        <p:spPr>
          <a:xfrm>
            <a:off x="335300" y="4171950"/>
            <a:ext cx="2392001" cy="584776"/>
          </a:xfrm>
          <a:prstGeom prst="rect">
            <a:avLst/>
          </a:prstGeom>
          <a:noFill/>
        </p:spPr>
        <p:txBody>
          <a:bodyPr wrap="none" lIns="91440" tIns="45720" rIns="91440" bIns="45720">
            <a:spAutoFit/>
          </a:bodyPr>
          <a:lstStyle/>
          <a:p>
            <a:pPr algn="ctr"/>
            <a:r>
              <a:rPr lang="en-US" sz="3200" b="1" cap="none" spc="0"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TARGETING</a:t>
            </a:r>
            <a:endParaRPr lang="en-US" sz="3200" b="1" cap="none" spc="0" dirty="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endParaRPr>
          </a:p>
        </p:txBody>
      </p:sp>
    </p:spTree>
    <p:extLst>
      <p:ext uri="{BB962C8B-B14F-4D97-AF65-F5344CB8AC3E}">
        <p14:creationId xmlns:p14="http://schemas.microsoft.com/office/powerpoint/2010/main" val="87381429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2926"/>
            <a:ext cx="8534400" cy="3631751"/>
          </a:xfrm>
          <a:prstGeom prst="rect">
            <a:avLst/>
          </a:prstGeom>
        </p:spPr>
        <p:txBody>
          <a:bodyPr wrap="square" lIns="91428" tIns="45714" rIns="91428" bIns="45714">
            <a:spAutoFit/>
          </a:bodyPr>
          <a:lstStyle/>
          <a:p>
            <a:r>
              <a:rPr lang="en-US" sz="1100" b="1" dirty="0" smtClean="0">
                <a:cs typeface="Source Sans Pro"/>
              </a:rPr>
              <a:t>Geography: </a:t>
            </a:r>
            <a:r>
              <a:rPr lang="en-US" sz="1100" dirty="0" smtClean="0">
                <a:cs typeface="Source Sans Pro"/>
              </a:rPr>
              <a:t>You </a:t>
            </a:r>
            <a:r>
              <a:rPr lang="en-US" sz="1100" dirty="0">
                <a:cs typeface="Source Sans Pro"/>
              </a:rPr>
              <a:t>can target line items to countries, regions, US metro areas (DMA), UK TV regions, cities, and US ZIP codes or Canadian postal code prefixes. Either search for a specific place or browse through the list of countries and drill down to the places you want to target. </a:t>
            </a:r>
          </a:p>
          <a:p>
            <a:endParaRPr lang="en-US" sz="1100" dirty="0">
              <a:cs typeface="Source Sans Pro"/>
            </a:endParaRPr>
          </a:p>
          <a:p>
            <a:r>
              <a:rPr lang="en-US" sz="1100" b="1" dirty="0" smtClean="0">
                <a:cs typeface="Source Sans Pro"/>
              </a:rPr>
              <a:t>Devices: </a:t>
            </a:r>
            <a:r>
              <a:rPr lang="en-US" sz="1100" dirty="0" smtClean="0">
                <a:cs typeface="Source Sans Pro"/>
              </a:rPr>
              <a:t>You </a:t>
            </a:r>
            <a:r>
              <a:rPr lang="en-US" sz="1100" dirty="0">
                <a:cs typeface="Source Sans Pro"/>
              </a:rPr>
              <a:t>can target line items to a user’s device type or the browser it’s running:</a:t>
            </a:r>
          </a:p>
          <a:p>
            <a:endParaRPr lang="en-US" sz="1100" dirty="0">
              <a:cs typeface="Source Sans Pro"/>
            </a:endParaRPr>
          </a:p>
          <a:p>
            <a:r>
              <a:rPr lang="en-US" sz="1100" b="1" dirty="0">
                <a:cs typeface="Source Sans Pro"/>
              </a:rPr>
              <a:t>Browser: </a:t>
            </a:r>
            <a:r>
              <a:rPr lang="en-US" sz="1100" dirty="0">
                <a:cs typeface="Source Sans Pro"/>
              </a:rPr>
              <a:t>Android, Firefox, Google Chrome, Microsoft Internet Explorer, etc. To target the line item to all versions of a particular browser, select browser name (</a:t>
            </a:r>
            <a:r>
              <a:rPr lang="en-US" sz="1100" dirty="0" err="1">
                <a:cs typeface="Source Sans Pro"/>
              </a:rPr>
              <a:t>x.x</a:t>
            </a:r>
            <a:r>
              <a:rPr lang="en-US" sz="1100" dirty="0">
                <a:cs typeface="Source Sans Pro"/>
              </a:rPr>
              <a:t>). To target the line item to versions of a browser that aren't in the list, select browser name </a:t>
            </a:r>
            <a:r>
              <a:rPr lang="en-US" sz="1100" dirty="0" err="1">
                <a:cs typeface="Source Sans Pro"/>
              </a:rPr>
              <a:t>Unknown.Unknown</a:t>
            </a:r>
            <a:r>
              <a:rPr lang="en-US" sz="1100" dirty="0">
                <a:cs typeface="Source Sans Pro"/>
              </a:rPr>
              <a:t>. For example, 4.x targets all releases of the browser between version 4 and up to, but not including version 5. That is, 4.1, 4.2 and so on.</a:t>
            </a:r>
          </a:p>
          <a:p>
            <a:endParaRPr lang="en-US" sz="1100" dirty="0">
              <a:cs typeface="Source Sans Pro"/>
            </a:endParaRPr>
          </a:p>
          <a:p>
            <a:r>
              <a:rPr lang="en-US" sz="1100" b="1" dirty="0">
                <a:cs typeface="Source Sans Pro"/>
              </a:rPr>
              <a:t>Browser language: </a:t>
            </a:r>
            <a:r>
              <a:rPr lang="en-US" sz="1100" dirty="0">
                <a:cs typeface="Source Sans Pro"/>
              </a:rPr>
              <a:t>Chinese, English, Italian, German, etc.</a:t>
            </a:r>
          </a:p>
          <a:p>
            <a:endParaRPr lang="en-US" sz="1100" dirty="0">
              <a:cs typeface="Source Sans Pro"/>
            </a:endParaRPr>
          </a:p>
          <a:p>
            <a:r>
              <a:rPr lang="en-US" sz="1100" b="1" dirty="0">
                <a:cs typeface="Source Sans Pro"/>
              </a:rPr>
              <a:t>Device capability: </a:t>
            </a:r>
            <a:r>
              <a:rPr lang="en-US" sz="1100" dirty="0">
                <a:cs typeface="Source Sans Pro"/>
              </a:rPr>
              <a:t>MRAID v2, Phone calls.</a:t>
            </a:r>
          </a:p>
          <a:p>
            <a:endParaRPr lang="en-US" sz="1100" dirty="0">
              <a:cs typeface="Source Sans Pro"/>
            </a:endParaRPr>
          </a:p>
          <a:p>
            <a:r>
              <a:rPr lang="en-US" sz="1100" b="1" dirty="0">
                <a:cs typeface="Source Sans Pro"/>
              </a:rPr>
              <a:t>Device category: </a:t>
            </a:r>
            <a:r>
              <a:rPr lang="en-US" sz="1100" dirty="0">
                <a:cs typeface="Source Sans Pro"/>
              </a:rPr>
              <a:t>Desktop, Feature Phone, Smartphone, Tablet.</a:t>
            </a:r>
          </a:p>
          <a:p>
            <a:endParaRPr lang="en-US" sz="1100" b="1" dirty="0">
              <a:cs typeface="Source Sans Pro"/>
            </a:endParaRPr>
          </a:p>
          <a:p>
            <a:r>
              <a:rPr lang="en-US" sz="1100" b="1" dirty="0">
                <a:cs typeface="Source Sans Pro"/>
              </a:rPr>
              <a:t>Manufacturer/device: </a:t>
            </a:r>
            <a:r>
              <a:rPr lang="en-US" sz="1100" dirty="0">
                <a:cs typeface="Source Sans Pro"/>
              </a:rPr>
              <a:t>Apple, BlackBerry, Ericsson, HTC, </a:t>
            </a:r>
            <a:r>
              <a:rPr lang="en-US" sz="1100" dirty="0" err="1">
                <a:cs typeface="Source Sans Pro"/>
              </a:rPr>
              <a:t>Xiaomi</a:t>
            </a:r>
            <a:r>
              <a:rPr lang="en-US" sz="1100" dirty="0">
                <a:cs typeface="Source Sans Pro"/>
              </a:rPr>
              <a:t>, and many others.</a:t>
            </a:r>
          </a:p>
          <a:p>
            <a:endParaRPr lang="en-US" sz="1100" dirty="0">
              <a:cs typeface="Source Sans Pro"/>
            </a:endParaRPr>
          </a:p>
          <a:p>
            <a:r>
              <a:rPr lang="en-US" sz="1100" b="1" dirty="0">
                <a:cs typeface="Source Sans Pro"/>
              </a:rPr>
              <a:t>Operating system: </a:t>
            </a:r>
            <a:r>
              <a:rPr lang="en-US" sz="1100" dirty="0">
                <a:cs typeface="Source Sans Pro"/>
              </a:rPr>
              <a:t>Android, Apple </a:t>
            </a:r>
            <a:r>
              <a:rPr lang="en-US" sz="1100" dirty="0" err="1">
                <a:cs typeface="Source Sans Pro"/>
              </a:rPr>
              <a:t>iOS</a:t>
            </a:r>
            <a:r>
              <a:rPr lang="en-US" sz="1100" dirty="0">
                <a:cs typeface="Source Sans Pro"/>
              </a:rPr>
              <a:t>, Linux, Macintosh, Microsoft Windows, etc.</a:t>
            </a:r>
          </a:p>
          <a:p>
            <a:endParaRPr lang="en-US" sz="1000" dirty="0">
              <a:latin typeface="Source Sans Pro"/>
              <a:cs typeface="Source Sans Pro"/>
            </a:endParaRPr>
          </a:p>
        </p:txBody>
      </p:sp>
      <p:sp>
        <p:nvSpPr>
          <p:cNvPr id="6" name="TextBox 5"/>
          <p:cNvSpPr txBox="1"/>
          <p:nvPr/>
        </p:nvSpPr>
        <p:spPr>
          <a:xfrm>
            <a:off x="228600" y="133350"/>
            <a:ext cx="4572000" cy="584775"/>
          </a:xfrm>
          <a:prstGeom prst="rect">
            <a:avLst/>
          </a:prstGeom>
          <a:noFill/>
        </p:spPr>
        <p:txBody>
          <a:bodyPr wrap="square" lIns="91428" tIns="45714" rIns="91428" bIns="45714" rtlCol="0">
            <a:spAutoFit/>
          </a:bodyPr>
          <a:lstStyle/>
          <a:p>
            <a:r>
              <a:rPr lang="en-US" sz="3200" b="1" dirty="0">
                <a:solidFill>
                  <a:schemeClr val="bg1">
                    <a:lumMod val="50000"/>
                  </a:schemeClr>
                </a:solidFill>
                <a:latin typeface="+mj-lt"/>
                <a:ea typeface="Open Sans" pitchFamily="34" charset="0"/>
                <a:cs typeface="Open Sans" pitchFamily="34" charset="0"/>
              </a:rPr>
              <a:t>Targeting Capabilities</a:t>
            </a:r>
          </a:p>
        </p:txBody>
      </p:sp>
    </p:spTree>
    <p:extLst>
      <p:ext uri="{BB962C8B-B14F-4D97-AF65-F5344CB8AC3E}">
        <p14:creationId xmlns:p14="http://schemas.microsoft.com/office/powerpoint/2010/main" val="1966016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2923"/>
            <a:ext cx="7239000" cy="3447085"/>
          </a:xfrm>
          <a:prstGeom prst="rect">
            <a:avLst/>
          </a:prstGeom>
        </p:spPr>
        <p:txBody>
          <a:bodyPr wrap="square" lIns="91428" tIns="45714" rIns="91428" bIns="45714">
            <a:spAutoFit/>
          </a:bodyPr>
          <a:lstStyle/>
          <a:p>
            <a:r>
              <a:rPr lang="en-US" sz="1100" b="1" dirty="0" smtClean="0">
                <a:cs typeface="Source Sans Pro"/>
              </a:rPr>
              <a:t>Connection: </a:t>
            </a:r>
            <a:r>
              <a:rPr lang="en-US" sz="1100" dirty="0" smtClean="0">
                <a:cs typeface="Source Sans Pro"/>
              </a:rPr>
              <a:t>You </a:t>
            </a:r>
            <a:r>
              <a:rPr lang="en-US" sz="1100" dirty="0">
                <a:cs typeface="Source Sans Pro"/>
              </a:rPr>
              <a:t>can target line items to a user’s bandwidth, carrier, or user domain:</a:t>
            </a:r>
          </a:p>
          <a:p>
            <a:endParaRPr lang="en-US" sz="1100" dirty="0">
              <a:cs typeface="Source Sans Pro"/>
            </a:endParaRPr>
          </a:p>
          <a:p>
            <a:r>
              <a:rPr lang="en-US" sz="1100" b="1" dirty="0">
                <a:cs typeface="Source Sans Pro"/>
              </a:rPr>
              <a:t>Bandwidth: </a:t>
            </a:r>
            <a:r>
              <a:rPr lang="en-US" sz="1100" dirty="0">
                <a:cs typeface="Source Sans Pro"/>
              </a:rPr>
              <a:t>Cable, DSL, </a:t>
            </a:r>
            <a:r>
              <a:rPr lang="en-US" sz="1100" dirty="0" smtClean="0">
                <a:cs typeface="Source Sans Pro"/>
              </a:rPr>
              <a:t>etc.</a:t>
            </a:r>
          </a:p>
          <a:p>
            <a:endParaRPr lang="en-US" sz="1100" dirty="0">
              <a:cs typeface="Source Sans Pro"/>
            </a:endParaRPr>
          </a:p>
          <a:p>
            <a:r>
              <a:rPr lang="en-US" sz="1100" b="1" dirty="0" smtClean="0">
                <a:cs typeface="Source Sans Pro"/>
              </a:rPr>
              <a:t>Mobile </a:t>
            </a:r>
            <a:r>
              <a:rPr lang="en-US" sz="1100" b="1" dirty="0">
                <a:cs typeface="Source Sans Pro"/>
              </a:rPr>
              <a:t>carrier: </a:t>
            </a:r>
            <a:r>
              <a:rPr lang="en-US" sz="1100" dirty="0">
                <a:cs typeface="Source Sans Pro"/>
              </a:rPr>
              <a:t>AT&amp;T, 02, etc.</a:t>
            </a:r>
          </a:p>
          <a:p>
            <a:endParaRPr lang="en-US" sz="1100" dirty="0">
              <a:cs typeface="Source Sans Pro"/>
            </a:endParaRPr>
          </a:p>
          <a:p>
            <a:r>
              <a:rPr lang="en-US" sz="1100" b="1" dirty="0">
                <a:cs typeface="Source Sans Pro"/>
              </a:rPr>
              <a:t>User domains: </a:t>
            </a:r>
            <a:r>
              <a:rPr lang="en-US" sz="1100" dirty="0">
                <a:cs typeface="Source Sans Pro"/>
              </a:rPr>
              <a:t>You can set line items to target ads only to the domains or subdomains of the Internet service providers (ISPs) your users use to access the Internet. For example, if you target </a:t>
            </a:r>
            <a:r>
              <a:rPr lang="en-US" sz="1100" dirty="0" err="1">
                <a:cs typeface="Source Sans Pro"/>
              </a:rPr>
              <a:t>stanford.edu</a:t>
            </a:r>
            <a:r>
              <a:rPr lang="en-US" sz="1100" dirty="0">
                <a:cs typeface="Source Sans Pro"/>
              </a:rPr>
              <a:t>, you are targeting students, faculty, and staff of Stanford University only. If you target </a:t>
            </a:r>
            <a:r>
              <a:rPr lang="en-US" sz="1100" dirty="0" err="1">
                <a:cs typeface="Source Sans Pro"/>
              </a:rPr>
              <a:t>google.com</a:t>
            </a:r>
            <a:r>
              <a:rPr lang="en-US" sz="1100" dirty="0">
                <a:cs typeface="Source Sans Pro"/>
              </a:rPr>
              <a:t>, you are targeting Google employees only. You can specify top-level domains, such as .</a:t>
            </a:r>
            <a:r>
              <a:rPr lang="en-US" sz="1100" dirty="0" err="1">
                <a:cs typeface="Source Sans Pro"/>
              </a:rPr>
              <a:t>edu</a:t>
            </a:r>
            <a:r>
              <a:rPr lang="en-US" sz="1100" dirty="0">
                <a:cs typeface="Source Sans Pro"/>
              </a:rPr>
              <a:t>, and .</a:t>
            </a:r>
            <a:r>
              <a:rPr lang="en-US" sz="1100" dirty="0" err="1">
                <a:cs typeface="Source Sans Pro"/>
              </a:rPr>
              <a:t>gov</a:t>
            </a:r>
            <a:r>
              <a:rPr lang="en-US" sz="1100" dirty="0">
                <a:cs typeface="Source Sans Pro"/>
              </a:rPr>
              <a:t>, and subdomains, such as </a:t>
            </a:r>
            <a:r>
              <a:rPr lang="en-US" sz="1100" dirty="0" err="1">
                <a:cs typeface="Source Sans Pro"/>
              </a:rPr>
              <a:t>stanford.edu</a:t>
            </a:r>
            <a:r>
              <a:rPr lang="en-US" sz="1100" dirty="0">
                <a:cs typeface="Source Sans Pro"/>
              </a:rPr>
              <a:t>, and </a:t>
            </a:r>
            <a:r>
              <a:rPr lang="en-US" sz="1100" dirty="0" err="1">
                <a:cs typeface="Source Sans Pro"/>
              </a:rPr>
              <a:t>usa.gov</a:t>
            </a:r>
            <a:r>
              <a:rPr lang="en-US" sz="1100" dirty="0">
                <a:cs typeface="Source Sans Pro"/>
              </a:rPr>
              <a:t>. Invalid values include services like http://</a:t>
            </a:r>
            <a:r>
              <a:rPr lang="en-US" sz="1100" dirty="0" err="1">
                <a:cs typeface="Source Sans Pro"/>
              </a:rPr>
              <a:t>www.psychology.berkeley.edu</a:t>
            </a:r>
            <a:r>
              <a:rPr lang="en-US" sz="1100" dirty="0">
                <a:cs typeface="Source Sans Pro"/>
              </a:rPr>
              <a:t>, and </a:t>
            </a:r>
            <a:r>
              <a:rPr lang="en-US" sz="1100" dirty="0">
                <a:cs typeface="Source Sans Pro"/>
                <a:hlinkClick r:id="rId2"/>
              </a:rPr>
              <a:t>www.usa.gov</a:t>
            </a:r>
            <a:r>
              <a:rPr lang="en-US" sz="1100" dirty="0">
                <a:cs typeface="Source Sans Pro"/>
              </a:rPr>
              <a:t>.</a:t>
            </a:r>
          </a:p>
          <a:p>
            <a:endParaRPr lang="en-US" sz="1100" dirty="0" smtClean="0">
              <a:cs typeface="Source Sans Pro"/>
            </a:endParaRPr>
          </a:p>
          <a:p>
            <a:r>
              <a:rPr lang="en-US" sz="1100" b="1" dirty="0" smtClean="0">
                <a:cs typeface="Source Sans Pro"/>
              </a:rPr>
              <a:t>Contextual: </a:t>
            </a:r>
            <a:r>
              <a:rPr lang="en-US" sz="1100" dirty="0" smtClean="0">
                <a:cs typeface="Source Sans Pro"/>
              </a:rPr>
              <a:t>The </a:t>
            </a:r>
            <a:r>
              <a:rPr lang="en-US" sz="1100" dirty="0">
                <a:cs typeface="Source Sans Pro"/>
              </a:rPr>
              <a:t>process that matches ads to relevant sites in the Display Network using your keywords or topics, among other factors.</a:t>
            </a:r>
          </a:p>
          <a:p>
            <a:endParaRPr lang="en-US" sz="1100" dirty="0">
              <a:cs typeface="Source Sans Pro"/>
            </a:endParaRPr>
          </a:p>
          <a:p>
            <a:r>
              <a:rPr lang="en-US" sz="1100" b="1" dirty="0" smtClean="0">
                <a:cs typeface="Source Sans Pro"/>
              </a:rPr>
              <a:t>Audience Targeting: </a:t>
            </a:r>
            <a:r>
              <a:rPr lang="en-US" sz="1100" dirty="0" smtClean="0">
                <a:cs typeface="Source Sans Pro"/>
              </a:rPr>
              <a:t>The </a:t>
            </a:r>
            <a:r>
              <a:rPr lang="en-US" sz="1100" dirty="0">
                <a:cs typeface="Source Sans Pro"/>
              </a:rPr>
              <a:t>practice of targeting users according to first or third party data related to these users. Audience targeting data is often opposed to contextual or brand targeting where it is globally the advertising vehicle or website which is chosen.</a:t>
            </a:r>
          </a:p>
          <a:p>
            <a:endParaRPr lang="en-US" sz="900" dirty="0">
              <a:latin typeface="Source Sans Pro"/>
              <a:cs typeface="Source Sans Pro"/>
            </a:endParaRPr>
          </a:p>
        </p:txBody>
      </p:sp>
      <p:sp>
        <p:nvSpPr>
          <p:cNvPr id="3" name="TextBox 2"/>
          <p:cNvSpPr txBox="1"/>
          <p:nvPr/>
        </p:nvSpPr>
        <p:spPr>
          <a:xfrm>
            <a:off x="228600" y="133350"/>
            <a:ext cx="4572000" cy="584775"/>
          </a:xfrm>
          <a:prstGeom prst="rect">
            <a:avLst/>
          </a:prstGeom>
          <a:noFill/>
        </p:spPr>
        <p:txBody>
          <a:bodyPr wrap="square" lIns="91428" tIns="45714" rIns="91428" bIns="45714" rtlCol="0">
            <a:spAutoFit/>
          </a:bodyPr>
          <a:lstStyle/>
          <a:p>
            <a:r>
              <a:rPr lang="en-US" sz="3200" b="1" dirty="0">
                <a:solidFill>
                  <a:schemeClr val="bg1">
                    <a:lumMod val="50000"/>
                  </a:schemeClr>
                </a:solidFill>
                <a:latin typeface="+mj-lt"/>
                <a:ea typeface="Open Sans" pitchFamily="34" charset="0"/>
                <a:cs typeface="Open Sans" pitchFamily="34" charset="0"/>
              </a:rPr>
              <a:t>Targeting Capabilities</a:t>
            </a:r>
          </a:p>
        </p:txBody>
      </p:sp>
    </p:spTree>
    <p:extLst>
      <p:ext uri="{BB962C8B-B14F-4D97-AF65-F5344CB8AC3E}">
        <p14:creationId xmlns:p14="http://schemas.microsoft.com/office/powerpoint/2010/main" val="3707707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026871-320C-D141-9E4C-E2CDA1394F38}" type="slidenum">
              <a:rPr lang="en-US" smtClean="0">
                <a:solidFill>
                  <a:prstClr val="black">
                    <a:lumMod val="85000"/>
                    <a:lumOff val="15000"/>
                  </a:prstClr>
                </a:solidFill>
              </a:rPr>
              <a:pPr/>
              <a:t>44</a:t>
            </a:fld>
            <a:endParaRPr lang="en-US">
              <a:solidFill>
                <a:prstClr val="black">
                  <a:lumMod val="85000"/>
                  <a:lumOff val="15000"/>
                </a:prstClr>
              </a:solidFill>
            </a:endParaRPr>
          </a:p>
        </p:txBody>
      </p:sp>
      <p:sp>
        <p:nvSpPr>
          <p:cNvPr id="5" name="Rectangle 4"/>
          <p:cNvSpPr/>
          <p:nvPr/>
        </p:nvSpPr>
        <p:spPr>
          <a:xfrm>
            <a:off x="228600" y="4171950"/>
            <a:ext cx="2146140" cy="584776"/>
          </a:xfrm>
          <a:prstGeom prst="rect">
            <a:avLst/>
          </a:prstGeom>
          <a:noFill/>
        </p:spPr>
        <p:txBody>
          <a:bodyPr wrap="none" lIns="91440" tIns="45720" rIns="91440" bIns="45720">
            <a:spAutoFit/>
          </a:bodyPr>
          <a:lstStyle/>
          <a:p>
            <a:pPr algn="ctr"/>
            <a:r>
              <a:rPr lang="en-US" sz="3200" b="1" cap="none" spc="0"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APPENDIX</a:t>
            </a:r>
            <a:endParaRPr lang="en-US" sz="3200" b="1" cap="none" spc="0" dirty="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endParaRPr>
          </a:p>
        </p:txBody>
      </p:sp>
    </p:spTree>
    <p:extLst>
      <p:ext uri="{BB962C8B-B14F-4D97-AF65-F5344CB8AC3E}">
        <p14:creationId xmlns:p14="http://schemas.microsoft.com/office/powerpoint/2010/main" val="87381429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71550"/>
            <a:ext cx="8610600" cy="3477863"/>
          </a:xfrm>
          <a:prstGeom prst="rect">
            <a:avLst/>
          </a:prstGeom>
        </p:spPr>
        <p:txBody>
          <a:bodyPr wrap="square" lIns="91428" tIns="45714" rIns="91428" bIns="45714">
            <a:spAutoFit/>
          </a:bodyPr>
          <a:lstStyle/>
          <a:p>
            <a:r>
              <a:rPr lang="en-US" sz="1100" b="1" dirty="0">
                <a:cs typeface="Source Sans Pro"/>
              </a:rPr>
              <a:t>Interest-Based Advertising (IBA):</a:t>
            </a:r>
            <a:r>
              <a:rPr lang="en-US" sz="1100" dirty="0">
                <a:cs typeface="Source Sans Pro"/>
              </a:rPr>
              <a:t> Include IBA self-regulation controls for ads using behavioral targeting (5 KB max file size). </a:t>
            </a:r>
          </a:p>
          <a:p>
            <a:endParaRPr lang="en-US" sz="1100" dirty="0">
              <a:cs typeface="Source Sans Pro"/>
            </a:endParaRPr>
          </a:p>
          <a:p>
            <a:r>
              <a:rPr lang="en-US" sz="1100" b="1" dirty="0">
                <a:cs typeface="Source Sans Pro"/>
              </a:rPr>
              <a:t>Audio: </a:t>
            </a:r>
            <a:r>
              <a:rPr lang="en-US" sz="1100" dirty="0">
                <a:cs typeface="Source Sans Pro"/>
              </a:rPr>
              <a:t>Must be user-initiated. To allow for audio initiation in videos without player controls, a control may be included for user to initiate audio. </a:t>
            </a:r>
          </a:p>
          <a:p>
            <a:endParaRPr lang="en-US" sz="1100" dirty="0">
              <a:cs typeface="Source Sans Pro"/>
            </a:endParaRPr>
          </a:p>
          <a:p>
            <a:r>
              <a:rPr lang="en-US" sz="1100" b="1" dirty="0">
                <a:cs typeface="Source Sans Pro"/>
              </a:rPr>
              <a:t>Hotspot:</a:t>
            </a:r>
            <a:r>
              <a:rPr lang="en-US" sz="1100" dirty="0">
                <a:cs typeface="Source Sans Pro"/>
              </a:rPr>
              <a:t> Not to exceed 1/4 size of ad. Initiated when cursor rests on hotspot for at least 1 sec. Must NOT initiate audio.</a:t>
            </a:r>
          </a:p>
          <a:p>
            <a:endParaRPr lang="en-US" sz="1100" dirty="0">
              <a:cs typeface="Source Sans Pro"/>
            </a:endParaRPr>
          </a:p>
          <a:p>
            <a:r>
              <a:rPr lang="en-US" sz="1100" b="1" dirty="0">
                <a:cs typeface="Source Sans Pro"/>
              </a:rPr>
              <a:t>Defining ad space: </a:t>
            </a:r>
            <a:r>
              <a:rPr lang="en-US" sz="1100" dirty="0">
                <a:cs typeface="Source Sans Pro"/>
              </a:rPr>
              <a:t>Ad unit content must be clearly distinguishable from normal webpage content (ad unit must have clearly defined borders and not be confused with normal page content).</a:t>
            </a:r>
          </a:p>
          <a:p>
            <a:endParaRPr lang="en-US" sz="1100" dirty="0">
              <a:cs typeface="Source Sans Pro"/>
            </a:endParaRPr>
          </a:p>
          <a:p>
            <a:r>
              <a:rPr lang="en-US" sz="1100" b="1" dirty="0">
                <a:cs typeface="Source Sans Pro"/>
              </a:rPr>
              <a:t>Max CPU:</a:t>
            </a:r>
            <a:r>
              <a:rPr lang="en-US" sz="1100" dirty="0">
                <a:cs typeface="Source Sans Pro"/>
              </a:rPr>
              <a:t> ad not to exceed 30% CPU usage during host-initiated execution.</a:t>
            </a:r>
          </a:p>
          <a:p>
            <a:endParaRPr lang="en-US" sz="1100" dirty="0">
              <a:cs typeface="Source Sans Pro"/>
            </a:endParaRPr>
          </a:p>
          <a:p>
            <a:r>
              <a:rPr lang="en-US" sz="1100" b="1" dirty="0">
                <a:cs typeface="Source Sans Pro"/>
              </a:rPr>
              <a:t>Submission lead time: </a:t>
            </a:r>
            <a:r>
              <a:rPr lang="en-US" sz="1100" dirty="0">
                <a:cs typeface="Source Sans Pro"/>
              </a:rPr>
              <a:t>Minimum lead time for ad file submission is 5 days before campaign start. </a:t>
            </a:r>
          </a:p>
          <a:p>
            <a:endParaRPr lang="en-US" sz="1100" dirty="0">
              <a:cs typeface="Source Sans Pro"/>
            </a:endParaRPr>
          </a:p>
          <a:p>
            <a:r>
              <a:rPr lang="en-US" sz="1100" b="1" dirty="0">
                <a:cs typeface="Source Sans Pro"/>
              </a:rPr>
              <a:t>Max number of host-initiated file requests: </a:t>
            </a:r>
            <a:r>
              <a:rPr lang="en-US" sz="1100" dirty="0">
                <a:cs typeface="Source Sans Pro"/>
              </a:rPr>
              <a:t>ad not to exceed 15 file requests during initial file load and host-initiated </a:t>
            </a:r>
            <a:r>
              <a:rPr lang="en-US" sz="1100" dirty="0" err="1">
                <a:cs typeface="Source Sans Pro"/>
              </a:rPr>
              <a:t>subload</a:t>
            </a:r>
            <a:r>
              <a:rPr lang="en-US" sz="1100" dirty="0">
                <a:cs typeface="Source Sans Pro"/>
              </a:rPr>
              <a:t>. Unlimited file requests allowed after user-interaction</a:t>
            </a:r>
            <a:r>
              <a:rPr lang="en-US" sz="1100" dirty="0" smtClean="0">
                <a:cs typeface="Source Sans Pro"/>
              </a:rPr>
              <a:t>.</a:t>
            </a:r>
          </a:p>
          <a:p>
            <a:endParaRPr lang="en-US" sz="1100" dirty="0">
              <a:cs typeface="Source Sans Pro"/>
            </a:endParaRPr>
          </a:p>
          <a:p>
            <a:r>
              <a:rPr lang="en-US" sz="1100" b="1" dirty="0"/>
              <a:t>Ad </a:t>
            </a:r>
            <a:r>
              <a:rPr lang="en-US" sz="1100" b="1" dirty="0" err="1"/>
              <a:t>clickthrough</a:t>
            </a:r>
            <a:r>
              <a:rPr lang="en-US" sz="1100" b="1" dirty="0"/>
              <a:t> rate </a:t>
            </a:r>
            <a:r>
              <a:rPr lang="en-US" sz="1100" dirty="0"/>
              <a:t>naturally varies according to placement (position on screen) and ad format (shape and size). The traditional full-banner performs very poorly compared to skyscrapers, the ubiquitous medium </a:t>
            </a:r>
            <a:r>
              <a:rPr lang="en-US" sz="1100" dirty="0" smtClean="0"/>
              <a:t>rectangle </a:t>
            </a:r>
            <a:r>
              <a:rPr lang="en-US" sz="1100" dirty="0"/>
              <a:t>and the newer large rectangle format.</a:t>
            </a:r>
            <a:endParaRPr lang="en-US" sz="1100" dirty="0">
              <a:cs typeface="Source Sans Pro"/>
            </a:endParaRPr>
          </a:p>
        </p:txBody>
      </p:sp>
      <p:sp>
        <p:nvSpPr>
          <p:cNvPr id="8" name="TextBox 7"/>
          <p:cNvSpPr txBox="1"/>
          <p:nvPr/>
        </p:nvSpPr>
        <p:spPr>
          <a:xfrm>
            <a:off x="228600" y="133350"/>
            <a:ext cx="6553200" cy="584775"/>
          </a:xfrm>
          <a:prstGeom prst="rect">
            <a:avLst/>
          </a:prstGeom>
          <a:noFill/>
        </p:spPr>
        <p:txBody>
          <a:bodyPr wrap="square" lIns="91428" tIns="45714" rIns="91428" bIns="45714" rtlCol="0">
            <a:spAutoFit/>
          </a:bodyPr>
          <a:lstStyle/>
          <a:p>
            <a:r>
              <a:rPr lang="en-US" sz="3200" b="1" dirty="0">
                <a:solidFill>
                  <a:schemeClr val="bg1">
                    <a:lumMod val="50000"/>
                  </a:schemeClr>
                </a:solidFill>
                <a:latin typeface="+mj-lt"/>
                <a:ea typeface="Open Sans" pitchFamily="34" charset="0"/>
                <a:cs typeface="Open Sans" pitchFamily="34" charset="0"/>
              </a:rPr>
              <a:t>General Ad Requirements</a:t>
            </a:r>
          </a:p>
        </p:txBody>
      </p:sp>
    </p:spTree>
    <p:extLst>
      <p:ext uri="{BB962C8B-B14F-4D97-AF65-F5344CB8AC3E}">
        <p14:creationId xmlns:p14="http://schemas.microsoft.com/office/powerpoint/2010/main" val="3149212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5899"/>
            <a:ext cx="8382000" cy="3647140"/>
          </a:xfrm>
          <a:prstGeom prst="rect">
            <a:avLst/>
          </a:prstGeom>
        </p:spPr>
        <p:txBody>
          <a:bodyPr wrap="square" lIns="91428" tIns="45714" rIns="91428" bIns="45714">
            <a:spAutoFit/>
          </a:bodyPr>
          <a:lstStyle/>
          <a:p>
            <a:pPr marL="228564" indent="-228564">
              <a:buAutoNum type="arabicPeriod"/>
            </a:pPr>
            <a:r>
              <a:rPr lang="en-US" sz="1100" b="1" dirty="0">
                <a:cs typeface="Source Sans Pro"/>
              </a:rPr>
              <a:t>File weight calculation: </a:t>
            </a:r>
            <a:r>
              <a:rPr lang="en-US" sz="1100" dirty="0">
                <a:cs typeface="Source Sans Pro"/>
              </a:rPr>
              <a:t>All files for the ad (.html, .</a:t>
            </a:r>
            <a:r>
              <a:rPr lang="en-US" sz="1100" dirty="0" err="1">
                <a:cs typeface="Source Sans Pro"/>
              </a:rPr>
              <a:t>js</a:t>
            </a:r>
            <a:r>
              <a:rPr lang="en-US" sz="1100" dirty="0">
                <a:cs typeface="Source Sans Pro"/>
              </a:rPr>
              <a:t>, .</a:t>
            </a:r>
            <a:r>
              <a:rPr lang="en-US" sz="1100" dirty="0" err="1">
                <a:cs typeface="Source Sans Pro"/>
              </a:rPr>
              <a:t>css</a:t>
            </a:r>
            <a:r>
              <a:rPr lang="en-US" sz="1100" dirty="0">
                <a:cs typeface="Source Sans Pro"/>
              </a:rPr>
              <a:t>, images, etc.) must be included as part of the maximum file weight calculation for all file load limits. Shared libraries are also included as part of the file weight calculation unless otherwise exempted (see note 5). File weights are calculated after files have been compressed into </a:t>
            </a:r>
            <a:r>
              <a:rPr lang="en-US" sz="1100" dirty="0" err="1">
                <a:cs typeface="Source Sans Pro"/>
              </a:rPr>
              <a:t>gzip</a:t>
            </a:r>
            <a:r>
              <a:rPr lang="en-US" sz="1100" dirty="0">
                <a:cs typeface="Source Sans Pro"/>
              </a:rPr>
              <a:t> format (see note 7)</a:t>
            </a:r>
            <a:r>
              <a:rPr lang="en-US" sz="1100" dirty="0" smtClean="0">
                <a:cs typeface="Source Sans Pro"/>
              </a:rPr>
              <a:t>.</a:t>
            </a:r>
            <a:endParaRPr lang="en-US" sz="1100" dirty="0">
              <a:cs typeface="Source Sans Pro"/>
            </a:endParaRPr>
          </a:p>
          <a:p>
            <a:r>
              <a:rPr lang="en-US" sz="1100" dirty="0">
                <a:cs typeface="Source Sans Pro"/>
              </a:rPr>
              <a:t>2. </a:t>
            </a:r>
            <a:r>
              <a:rPr lang="en-US" sz="1100" b="1" dirty="0">
                <a:cs typeface="Source Sans Pro"/>
              </a:rPr>
              <a:t>Initial file load: </a:t>
            </a:r>
            <a:r>
              <a:rPr lang="en-US" sz="1100" dirty="0">
                <a:cs typeface="Source Sans Pro"/>
              </a:rPr>
              <a:t>Includes all assets and files necessary for completing first visual display of the Ad.</a:t>
            </a:r>
          </a:p>
          <a:p>
            <a:r>
              <a:rPr lang="en-US" sz="1100" dirty="0">
                <a:cs typeface="Source Sans Pro"/>
              </a:rPr>
              <a:t>3. </a:t>
            </a:r>
            <a:r>
              <a:rPr lang="en-US" sz="1100" b="1" dirty="0">
                <a:cs typeface="Source Sans Pro"/>
              </a:rPr>
              <a:t>Host-initiated </a:t>
            </a:r>
            <a:r>
              <a:rPr lang="en-US" sz="1100" b="1" dirty="0" err="1">
                <a:cs typeface="Source Sans Pro"/>
              </a:rPr>
              <a:t>subload</a:t>
            </a:r>
            <a:r>
              <a:rPr lang="en-US" sz="1100" b="1" dirty="0">
                <a:cs typeface="Source Sans Pro"/>
              </a:rPr>
              <a:t>: </a:t>
            </a:r>
            <a:r>
              <a:rPr lang="en-US" sz="1100" dirty="0">
                <a:cs typeface="Source Sans Pro"/>
              </a:rPr>
              <a:t>where allowed, additional files may load one second after the browser </a:t>
            </a:r>
            <a:r>
              <a:rPr lang="en-US" sz="1100" dirty="0" err="1">
                <a:cs typeface="Source Sans Pro"/>
              </a:rPr>
              <a:t>domContentLoadedEventEnd</a:t>
            </a:r>
            <a:r>
              <a:rPr lang="en-US" sz="1100" dirty="0">
                <a:cs typeface="Source Sans Pro"/>
              </a:rPr>
              <a:t> event. The ad should be able to "listen" for the browser </a:t>
            </a:r>
            <a:r>
              <a:rPr lang="en-US" sz="1100" dirty="0" err="1">
                <a:cs typeface="Source Sans Pro"/>
              </a:rPr>
              <a:t>domContentLoadedEventEnd</a:t>
            </a:r>
            <a:r>
              <a:rPr lang="en-US" sz="1100" dirty="0">
                <a:cs typeface="Source Sans Pro"/>
              </a:rPr>
              <a:t> event before subsequent files beyond the initial max file size may be loaded. </a:t>
            </a:r>
          </a:p>
          <a:p>
            <a:r>
              <a:rPr lang="en-US" sz="1100" dirty="0">
                <a:cs typeface="Source Sans Pro"/>
              </a:rPr>
              <a:t>4. </a:t>
            </a:r>
            <a:r>
              <a:rPr lang="en-US" sz="1100" b="1" dirty="0">
                <a:cs typeface="Source Sans Pro"/>
              </a:rPr>
              <a:t>User-initiated file size: </a:t>
            </a:r>
            <a:r>
              <a:rPr lang="en-US" sz="1100" dirty="0">
                <a:cs typeface="Source Sans Pro"/>
              </a:rPr>
              <a:t>Ads that allow additional file size for host-initiated </a:t>
            </a:r>
            <a:r>
              <a:rPr lang="en-US" sz="1100" dirty="0" err="1">
                <a:cs typeface="Source Sans Pro"/>
              </a:rPr>
              <a:t>subload</a:t>
            </a:r>
            <a:r>
              <a:rPr lang="en-US" sz="1100" dirty="0">
                <a:cs typeface="Source Sans Pro"/>
              </a:rPr>
              <a:t> also allow for unlimited file load after user-initiated interaction. User initiation is the willful act of a user to engage with an ad. Users may interact by clicking or tapping the ad, and/or rolling over an ad (or a portion of an ad). </a:t>
            </a:r>
          </a:p>
          <a:p>
            <a:r>
              <a:rPr lang="en-US" sz="1100" dirty="0">
                <a:cs typeface="Source Sans Pro"/>
              </a:rPr>
              <a:t>5. </a:t>
            </a:r>
            <a:r>
              <a:rPr lang="en-US" sz="1100" b="1" dirty="0">
                <a:cs typeface="Source Sans Pro"/>
              </a:rPr>
              <a:t>Shared Libraries: </a:t>
            </a:r>
            <a:r>
              <a:rPr lang="en-US" sz="1100" dirty="0">
                <a:cs typeface="Source Sans Pro"/>
              </a:rPr>
              <a:t>Publishers are encouraged to approve the use of shared libraries for HTML5 ads and exempt them from the ad's file weight calculation. As part of the publisher's certification process, both the shared libraries and their sources must be approved before any shared libraries may be exempted from the ad's file weight.</a:t>
            </a:r>
          </a:p>
          <a:p>
            <a:r>
              <a:rPr lang="en-US" sz="1100" dirty="0">
                <a:cs typeface="Source Sans Pro"/>
              </a:rPr>
              <a:t>6. </a:t>
            </a:r>
            <a:r>
              <a:rPr lang="en-US" sz="1100" b="1" dirty="0">
                <a:cs typeface="Source Sans Pro"/>
              </a:rPr>
              <a:t>Rising Star display: </a:t>
            </a:r>
            <a:r>
              <a:rPr lang="en-US" sz="1100" dirty="0">
                <a:cs typeface="Source Sans Pro"/>
              </a:rPr>
              <a:t>Rising Stars ad units are designed to be the only rich media ad unit displayed on a webpage. Because of increased file load size, displaying a Rising Stars ad unit with any other rich media unit may compromise page-load performance. Other non-rich media ads should display without compromising performance.</a:t>
            </a:r>
          </a:p>
          <a:p>
            <a:r>
              <a:rPr lang="en-US" sz="1100" dirty="0">
                <a:cs typeface="Source Sans Pro"/>
              </a:rPr>
              <a:t>7. </a:t>
            </a:r>
            <a:r>
              <a:rPr lang="en-US" sz="1100" b="1" dirty="0">
                <a:cs typeface="Source Sans Pro"/>
              </a:rPr>
              <a:t>Ad file compression: </a:t>
            </a:r>
            <a:r>
              <a:rPr lang="en-US" sz="1100" dirty="0">
                <a:cs typeface="Source Sans Pro"/>
              </a:rPr>
              <a:t>Ads should be compressed before being served to a site. The most universally compatible format for file compression in transit over the Internet is </a:t>
            </a:r>
            <a:r>
              <a:rPr lang="en-US" sz="1100" dirty="0" err="1">
                <a:cs typeface="Source Sans Pro"/>
              </a:rPr>
              <a:t>gzip</a:t>
            </a:r>
            <a:r>
              <a:rPr lang="en-US" sz="1100" dirty="0">
                <a:cs typeface="Source Sans Pro"/>
              </a:rPr>
              <a:t>. </a:t>
            </a:r>
          </a:p>
          <a:p>
            <a:r>
              <a:rPr lang="en-US" sz="1100" dirty="0">
                <a:cs typeface="Source Sans Pro"/>
              </a:rPr>
              <a:t>8. </a:t>
            </a:r>
            <a:r>
              <a:rPr lang="en-US" sz="1100" b="1" dirty="0">
                <a:cs typeface="Source Sans Pro"/>
              </a:rPr>
              <a:t>Rising Star Style Guides: </a:t>
            </a:r>
            <a:r>
              <a:rPr lang="en-US" sz="1100" dirty="0">
                <a:cs typeface="Source Sans Pro"/>
              </a:rPr>
              <a:t>Please reference these updated guidelines for file sizes, and any references to Flash should be disregarded and replaced with HTML5.</a:t>
            </a:r>
          </a:p>
        </p:txBody>
      </p:sp>
      <p:sp>
        <p:nvSpPr>
          <p:cNvPr id="9" name="TextBox 8"/>
          <p:cNvSpPr txBox="1"/>
          <p:nvPr/>
        </p:nvSpPr>
        <p:spPr>
          <a:xfrm>
            <a:off x="228600" y="509897"/>
            <a:ext cx="4267200" cy="461653"/>
          </a:xfrm>
          <a:prstGeom prst="rect">
            <a:avLst/>
          </a:prstGeom>
          <a:noFill/>
        </p:spPr>
        <p:txBody>
          <a:bodyPr wrap="square" lIns="91428" tIns="45714" rIns="91428" bIns="45714" rtlCol="0">
            <a:spAutoFit/>
          </a:bodyPr>
          <a:lstStyle/>
          <a:p>
            <a:r>
              <a:rPr lang="en-US" sz="2400" dirty="0">
                <a:solidFill>
                  <a:schemeClr val="bg1">
                    <a:lumMod val="65000"/>
                  </a:schemeClr>
                </a:solidFill>
                <a:ea typeface="Open Sans" pitchFamily="34" charset="0"/>
                <a:cs typeface="Open Sans" pitchFamily="34" charset="0"/>
              </a:rPr>
              <a:t>Apply to all ads</a:t>
            </a:r>
          </a:p>
        </p:txBody>
      </p:sp>
      <p:sp>
        <p:nvSpPr>
          <p:cNvPr id="10" name="TextBox 9"/>
          <p:cNvSpPr txBox="1"/>
          <p:nvPr/>
        </p:nvSpPr>
        <p:spPr>
          <a:xfrm>
            <a:off x="304800" y="133350"/>
            <a:ext cx="4572000" cy="584775"/>
          </a:xfrm>
          <a:prstGeom prst="rect">
            <a:avLst/>
          </a:prstGeom>
          <a:noFill/>
        </p:spPr>
        <p:txBody>
          <a:bodyPr wrap="square" lIns="91428" tIns="45714" rIns="91428" bIns="45714" rtlCol="0">
            <a:spAutoFit/>
          </a:bodyPr>
          <a:lstStyle/>
          <a:p>
            <a:r>
              <a:rPr lang="en-US" sz="3200" b="1" dirty="0">
                <a:solidFill>
                  <a:schemeClr val="bg1">
                    <a:lumMod val="50000"/>
                  </a:schemeClr>
                </a:solidFill>
                <a:latin typeface="+mj-lt"/>
                <a:ea typeface="Open Sans" pitchFamily="34" charset="0"/>
                <a:cs typeface="Open Sans" pitchFamily="34" charset="0"/>
              </a:rPr>
              <a:t>General Notes</a:t>
            </a:r>
          </a:p>
        </p:txBody>
      </p:sp>
    </p:spTree>
    <p:extLst>
      <p:ext uri="{BB962C8B-B14F-4D97-AF65-F5344CB8AC3E}">
        <p14:creationId xmlns:p14="http://schemas.microsoft.com/office/powerpoint/2010/main" val="669640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r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6" y="1657350"/>
            <a:ext cx="2011669" cy="684490"/>
          </a:xfrm>
          <a:prstGeom prst="rect">
            <a:avLst/>
          </a:prstGeom>
        </p:spPr>
      </p:pic>
      <p:pic>
        <p:nvPicPr>
          <p:cNvPr id="3" name="Picture 2" descr="globa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4400" y="1733552"/>
            <a:ext cx="2057400" cy="534243"/>
          </a:xfrm>
          <a:prstGeom prst="rect">
            <a:avLst/>
          </a:prstGeom>
        </p:spPr>
      </p:pic>
      <p:pic>
        <p:nvPicPr>
          <p:cNvPr id="4" name="Picture 3" descr="undertone-logo.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0600" y="2654300"/>
            <a:ext cx="1981200" cy="312471"/>
          </a:xfrm>
          <a:prstGeom prst="rect">
            <a:avLst/>
          </a:prstGeom>
        </p:spPr>
      </p:pic>
      <p:pic>
        <p:nvPicPr>
          <p:cNvPr id="5" name="Picture 4" descr="ZEDO,_inc._the_company_logo_2012.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8800" y="2647950"/>
            <a:ext cx="1981200" cy="422656"/>
          </a:xfrm>
          <a:prstGeom prst="rect">
            <a:avLst/>
          </a:prstGeom>
        </p:spPr>
      </p:pic>
      <p:pic>
        <p:nvPicPr>
          <p:cNvPr id="6" name="Picture 5" descr="cw25-394858-flashtalking-2492138.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18960" y="1504950"/>
            <a:ext cx="2209800" cy="957580"/>
          </a:xfrm>
          <a:prstGeom prst="rect">
            <a:avLst/>
          </a:prstGeom>
        </p:spPr>
      </p:pic>
      <p:pic>
        <p:nvPicPr>
          <p:cNvPr id="7" name="Picture 6" descr="spongecell-logo-5b16d53c0c77463da33bbdd4ec8620c4.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7000" y="2724151"/>
            <a:ext cx="1981200" cy="334178"/>
          </a:xfrm>
          <a:prstGeom prst="rect">
            <a:avLst/>
          </a:prstGeom>
        </p:spPr>
      </p:pic>
      <p:pic>
        <p:nvPicPr>
          <p:cNvPr id="8" name="Picture 7" descr="conversant_engineering_logo_dark.pn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28602" y="2724150"/>
            <a:ext cx="2124183" cy="457200"/>
          </a:xfrm>
          <a:prstGeom prst="rect">
            <a:avLst/>
          </a:prstGeom>
        </p:spPr>
      </p:pic>
      <p:pic>
        <p:nvPicPr>
          <p:cNvPr id="9" name="Picture 8" descr="2000px-Doubleclick_by_Google.svg.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28600" y="1809750"/>
            <a:ext cx="2057400" cy="593560"/>
          </a:xfrm>
          <a:prstGeom prst="rect">
            <a:avLst/>
          </a:prstGeom>
        </p:spPr>
      </p:pic>
      <p:sp>
        <p:nvSpPr>
          <p:cNvPr id="10" name="TextBox 9"/>
          <p:cNvSpPr txBox="1"/>
          <p:nvPr/>
        </p:nvSpPr>
        <p:spPr>
          <a:xfrm>
            <a:off x="228600" y="133350"/>
            <a:ext cx="6324600" cy="584776"/>
          </a:xfrm>
          <a:prstGeom prst="rect">
            <a:avLst/>
          </a:prstGeom>
          <a:noFill/>
        </p:spPr>
        <p:txBody>
          <a:bodyPr wrap="square" lIns="91428" tIns="45714" rIns="91428" bIns="45714" rtlCol="0">
            <a:spAutoFit/>
          </a:bodyPr>
          <a:lstStyle/>
          <a:p>
            <a:r>
              <a:rPr lang="en-US" sz="3200" b="1" dirty="0">
                <a:solidFill>
                  <a:schemeClr val="bg1">
                    <a:lumMod val="50000"/>
                  </a:schemeClr>
                </a:solidFill>
                <a:latin typeface="+mj-lt"/>
                <a:ea typeface="Open Sans" pitchFamily="34" charset="0"/>
                <a:cs typeface="Open Sans" pitchFamily="34" charset="0"/>
              </a:rPr>
              <a:t>Accepted Third Party Vendors</a:t>
            </a:r>
          </a:p>
        </p:txBody>
      </p:sp>
    </p:spTree>
    <p:extLst>
      <p:ext uri="{BB962C8B-B14F-4D97-AF65-F5344CB8AC3E}">
        <p14:creationId xmlns:p14="http://schemas.microsoft.com/office/powerpoint/2010/main" val="2356995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SG-SS-Billboar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438150"/>
            <a:ext cx="3822974" cy="3953936"/>
          </a:xfrm>
          <a:prstGeom prst="rect">
            <a:avLst/>
          </a:prstGeom>
          <a:solidFill>
            <a:srgbClr val="000000"/>
          </a:solidFill>
          <a:effectLst>
            <a:outerShdw blurRad="50800" dist="38100" dir="2700000" algn="tl" rotWithShape="0">
              <a:srgbClr val="000000">
                <a:alpha val="43000"/>
              </a:srgbClr>
            </a:outerShdw>
          </a:effectLst>
        </p:spPr>
      </p:pic>
      <p:sp>
        <p:nvSpPr>
          <p:cNvPr id="8" name="Rectangle 7"/>
          <p:cNvSpPr/>
          <p:nvPr/>
        </p:nvSpPr>
        <p:spPr>
          <a:xfrm>
            <a:off x="228600" y="971555"/>
            <a:ext cx="3733800" cy="3785641"/>
          </a:xfrm>
          <a:prstGeom prst="rect">
            <a:avLst/>
          </a:prstGeom>
        </p:spPr>
        <p:txBody>
          <a:bodyPr wrap="square" lIns="91428" tIns="45714" rIns="91428" bIns="45714">
            <a:spAutoFit/>
          </a:bodyPr>
          <a:lstStyle/>
          <a:p>
            <a:r>
              <a:rPr lang="en-US" sz="800" b="1" dirty="0">
                <a:cs typeface="Source Sans Pro"/>
              </a:rPr>
              <a:t>Dimensions (</a:t>
            </a:r>
            <a:r>
              <a:rPr lang="en-US" sz="800" b="1" dirty="0" err="1">
                <a:cs typeface="Source Sans Pro"/>
              </a:rPr>
              <a:t>WxH</a:t>
            </a:r>
            <a:r>
              <a:rPr lang="en-US" sz="800" b="1" dirty="0">
                <a:cs typeface="Source Sans Pro"/>
              </a:rPr>
              <a:t> in Pixels): </a:t>
            </a:r>
            <a:r>
              <a:rPr lang="en-US" sz="800" dirty="0">
                <a:cs typeface="Source Sans Pro"/>
              </a:rPr>
              <a:t>970 X 250</a:t>
            </a:r>
          </a:p>
          <a:p>
            <a:r>
              <a:rPr lang="en-US" sz="800" b="1" dirty="0">
                <a:cs typeface="Source Sans Pro"/>
              </a:rPr>
              <a:t>Formats:  </a:t>
            </a:r>
            <a:r>
              <a:rPr lang="en-US" sz="800" dirty="0">
                <a:cs typeface="Source Sans Pro"/>
              </a:rPr>
              <a:t>GIF, JPG, PNG, HTML5, </a:t>
            </a:r>
            <a:r>
              <a:rPr lang="en-US" sz="800" dirty="0" err="1">
                <a:cs typeface="Source Sans Pro"/>
              </a:rPr>
              <a:t>Javascript</a:t>
            </a:r>
            <a:endParaRPr lang="en-US" sz="800" dirty="0">
              <a:cs typeface="Source Sans Pro"/>
            </a:endParaRPr>
          </a:p>
          <a:p>
            <a:r>
              <a:rPr lang="en-US" sz="800" b="1" dirty="0">
                <a:cs typeface="Source Sans Pro"/>
              </a:rPr>
              <a:t>Initial File Size Max: </a:t>
            </a:r>
            <a:r>
              <a:rPr lang="en-US" sz="800" dirty="0">
                <a:cs typeface="Source Sans Pro"/>
              </a:rPr>
              <a:t>200 KB</a:t>
            </a:r>
          </a:p>
          <a:p>
            <a:r>
              <a:rPr lang="en-US" sz="800" b="1" dirty="0">
                <a:cs typeface="Source Sans Pro"/>
              </a:rPr>
              <a:t>Subsequent Max User Initiated File Load Size: </a:t>
            </a:r>
            <a:r>
              <a:rPr lang="en-US" sz="800" dirty="0">
                <a:cs typeface="Source Sans Pro"/>
              </a:rPr>
              <a:t>300KB</a:t>
            </a:r>
          </a:p>
          <a:p>
            <a:r>
              <a:rPr lang="en-US" sz="800" b="1" dirty="0">
                <a:cs typeface="Source Sans Pro"/>
              </a:rPr>
              <a:t>Max Video and Animation Frame Rate: </a:t>
            </a:r>
            <a:r>
              <a:rPr lang="en-US" sz="800" dirty="0">
                <a:cs typeface="Source Sans Pro"/>
              </a:rPr>
              <a:t>24 FPS</a:t>
            </a:r>
          </a:p>
          <a:p>
            <a:r>
              <a:rPr lang="en-US" sz="800" b="1" dirty="0">
                <a:cs typeface="Source Sans Pro"/>
              </a:rPr>
              <a:t>Max Animation Length: </a:t>
            </a:r>
            <a:r>
              <a:rPr lang="en-US" sz="800" dirty="0">
                <a:cs typeface="Source Sans Pro"/>
              </a:rPr>
              <a:t>15 seconds</a:t>
            </a:r>
          </a:p>
          <a:p>
            <a:r>
              <a:rPr lang="en-US" sz="800" b="1" dirty="0">
                <a:cs typeface="Source Sans Pro"/>
              </a:rPr>
              <a:t>Max Video Length: </a:t>
            </a:r>
            <a:r>
              <a:rPr lang="en-US" sz="800" dirty="0">
                <a:cs typeface="Source Sans Pro"/>
              </a:rPr>
              <a:t>30 seconds</a:t>
            </a:r>
          </a:p>
          <a:p>
            <a:r>
              <a:rPr lang="en-US" sz="800" b="1" dirty="0">
                <a:cs typeface="Source Sans Pro"/>
              </a:rPr>
              <a:t>Audio: </a:t>
            </a:r>
            <a:r>
              <a:rPr lang="en-US" sz="800" dirty="0">
                <a:cs typeface="Source Sans Pro"/>
              </a:rPr>
              <a:t>User-initiated: Tap</a:t>
            </a:r>
          </a:p>
          <a:p>
            <a:endParaRPr lang="en-US" sz="800" dirty="0">
              <a:cs typeface="Source Sans Pro"/>
            </a:endParaRPr>
          </a:p>
          <a:p>
            <a:r>
              <a:rPr lang="en-US" sz="800" b="1" dirty="0">
                <a:cs typeface="Source Sans Pro"/>
              </a:rPr>
              <a:t>Minimum Required Controls:  </a:t>
            </a:r>
            <a:r>
              <a:rPr lang="en-US" sz="800" dirty="0">
                <a:cs typeface="Source Sans Pro"/>
              </a:rPr>
              <a:t>Control = “Close X” on expanded panel and “Expand” on collapsed panel Font = 8pt (11px) - 16pt (21px) Retract Feature = Either tap to close/expand Video may be played in native player which has standard controls Custom video players must include: Play, Pause, Mute (volume control to zero (0) output may be included instead of or in addition to Mute control)</a:t>
            </a:r>
          </a:p>
          <a:p>
            <a:endParaRPr lang="en-US" sz="800" dirty="0">
              <a:cs typeface="Source Sans Pro"/>
            </a:endParaRPr>
          </a:p>
          <a:p>
            <a:r>
              <a:rPr lang="en-US" sz="800" b="1" dirty="0">
                <a:cs typeface="Source Sans Pro"/>
              </a:rPr>
              <a:t>Labeling Requirements, Font Size, </a:t>
            </a:r>
            <a:r>
              <a:rPr lang="en-US" sz="800" b="1" dirty="0" err="1">
                <a:cs typeface="Source Sans Pro"/>
              </a:rPr>
              <a:t>etc</a:t>
            </a:r>
            <a:r>
              <a:rPr lang="en-US" sz="800" b="1" dirty="0">
                <a:cs typeface="Source Sans Pro"/>
              </a:rPr>
              <a:t>: </a:t>
            </a:r>
            <a:r>
              <a:rPr lang="en-US" sz="800" dirty="0">
                <a:cs typeface="Source Sans Pro"/>
              </a:rPr>
              <a:t>Ad unit content must be clearly distinguishable from normal webpage content (i.e. ad unit must have clearly defined borders and not be confused with normal page content)</a:t>
            </a:r>
          </a:p>
          <a:p>
            <a:endParaRPr lang="en-US" sz="800" dirty="0">
              <a:cs typeface="Source Sans Pro"/>
            </a:endParaRPr>
          </a:p>
          <a:p>
            <a:r>
              <a:rPr lang="en-US" sz="800" b="1" dirty="0">
                <a:cs typeface="Source Sans Pro"/>
              </a:rPr>
              <a:t>Submission Lead Time: </a:t>
            </a:r>
            <a:r>
              <a:rPr lang="en-US" sz="800" dirty="0">
                <a:cs typeface="Source Sans Pro"/>
              </a:rPr>
              <a:t>5 business </a:t>
            </a:r>
            <a:r>
              <a:rPr lang="en-US" sz="800" dirty="0" smtClean="0">
                <a:cs typeface="Source Sans Pro"/>
              </a:rPr>
              <a:t>days</a:t>
            </a:r>
          </a:p>
          <a:p>
            <a:endParaRPr lang="en-US" sz="800" dirty="0">
              <a:cs typeface="Source Sans Pro"/>
            </a:endParaRPr>
          </a:p>
          <a:p>
            <a:r>
              <a:rPr lang="en-US" sz="800" b="1" dirty="0"/>
              <a:t>Ad </a:t>
            </a:r>
            <a:r>
              <a:rPr lang="en-US" sz="800" b="1" dirty="0" err="1"/>
              <a:t>clickthrough</a:t>
            </a:r>
            <a:r>
              <a:rPr lang="en-US" sz="800" b="1" dirty="0"/>
              <a:t> rate </a:t>
            </a:r>
            <a:r>
              <a:rPr lang="en-US" sz="800" dirty="0"/>
              <a:t>varies according to placement (position on screen) and ad format (shape and size). The traditional full-banner performs very poorly compared to skyscrapers, (300x600) the ubiquitous medium rectangle (300x250) and the newer large rectangle format. (1400x200 </a:t>
            </a:r>
            <a:r>
              <a:rPr lang="en-US" sz="800" dirty="0" err="1"/>
              <a:t>exp</a:t>
            </a:r>
            <a:r>
              <a:rPr lang="en-US" sz="800" dirty="0"/>
              <a:t>, 970x250 </a:t>
            </a:r>
            <a:r>
              <a:rPr lang="en-US" sz="800" dirty="0" smtClean="0"/>
              <a:t>)</a:t>
            </a:r>
          </a:p>
          <a:p>
            <a:endParaRPr lang="en-US" sz="800" dirty="0">
              <a:cs typeface="Source Sans Pro"/>
            </a:endParaRPr>
          </a:p>
          <a:p>
            <a:r>
              <a:rPr lang="en-US" sz="800" b="1" dirty="0">
                <a:cs typeface="Source Sans Pro"/>
              </a:rPr>
              <a:t>Historical Performance for this Ad Size</a:t>
            </a:r>
            <a:r>
              <a:rPr lang="en-US" sz="800" b="1" dirty="0" smtClean="0">
                <a:cs typeface="Source Sans Pro"/>
              </a:rPr>
              <a:t>: .57%  CTR</a:t>
            </a:r>
            <a:endParaRPr lang="en-US" sz="800" dirty="0">
              <a:cs typeface="Source Sans Pro"/>
            </a:endParaRPr>
          </a:p>
        </p:txBody>
      </p:sp>
      <p:sp>
        <p:nvSpPr>
          <p:cNvPr id="12" name="TextBox 11"/>
          <p:cNvSpPr txBox="1"/>
          <p:nvPr/>
        </p:nvSpPr>
        <p:spPr>
          <a:xfrm>
            <a:off x="228600" y="9591"/>
            <a:ext cx="4572000" cy="1077206"/>
          </a:xfrm>
          <a:prstGeom prst="rect">
            <a:avLst/>
          </a:prstGeom>
          <a:noFill/>
        </p:spPr>
        <p:txBody>
          <a:bodyPr wrap="square" lIns="91428" tIns="45714" rIns="91428" bIns="45714" rtlCol="0">
            <a:spAutoFit/>
          </a:bodyPr>
          <a:lstStyle/>
          <a:p>
            <a:r>
              <a:rPr lang="en-US" sz="3200" b="1" dirty="0" smtClean="0">
                <a:solidFill>
                  <a:schemeClr val="bg1">
                    <a:lumMod val="50000"/>
                  </a:schemeClr>
                </a:solidFill>
                <a:latin typeface="+mj-lt"/>
                <a:ea typeface="Open Sans" pitchFamily="34" charset="0"/>
                <a:cs typeface="Open Sans" pitchFamily="34" charset="0"/>
              </a:rPr>
              <a:t>Billboard </a:t>
            </a:r>
            <a:r>
              <a:rPr lang="en-US" sz="1600" b="1" dirty="0">
                <a:solidFill>
                  <a:schemeClr val="bg1">
                    <a:lumMod val="50000"/>
                  </a:schemeClr>
                </a:solidFill>
                <a:ea typeface="Open Sans" pitchFamily="34" charset="0"/>
                <a:cs typeface="Open Sans" pitchFamily="34" charset="0"/>
              </a:rPr>
              <a:t>(NEW 2016)</a:t>
            </a:r>
          </a:p>
          <a:p>
            <a:endParaRPr lang="en-US" sz="3200" b="1" dirty="0">
              <a:solidFill>
                <a:schemeClr val="bg1">
                  <a:lumMod val="50000"/>
                </a:schemeClr>
              </a:solidFill>
              <a:latin typeface="+mj-lt"/>
              <a:ea typeface="Open Sans" pitchFamily="34" charset="0"/>
              <a:cs typeface="Open Sans" pitchFamily="34" charset="0"/>
            </a:endParaRPr>
          </a:p>
        </p:txBody>
      </p:sp>
      <p:sp>
        <p:nvSpPr>
          <p:cNvPr id="13" name="TextBox 12"/>
          <p:cNvSpPr txBox="1"/>
          <p:nvPr/>
        </p:nvSpPr>
        <p:spPr>
          <a:xfrm>
            <a:off x="228600" y="390589"/>
            <a:ext cx="4267200" cy="461653"/>
          </a:xfrm>
          <a:prstGeom prst="rect">
            <a:avLst/>
          </a:prstGeom>
          <a:noFill/>
        </p:spPr>
        <p:txBody>
          <a:bodyPr wrap="square" lIns="91428" tIns="45714" rIns="91428" bIns="45714" rtlCol="0">
            <a:spAutoFit/>
          </a:bodyPr>
          <a:lstStyle/>
          <a:p>
            <a:r>
              <a:rPr lang="en-US" sz="2400" dirty="0" smtClean="0">
                <a:solidFill>
                  <a:schemeClr val="bg1">
                    <a:lumMod val="65000"/>
                  </a:schemeClr>
                </a:solidFill>
                <a:ea typeface="Open Sans" pitchFamily="34" charset="0"/>
                <a:cs typeface="Open Sans" pitchFamily="34" charset="0"/>
              </a:rPr>
              <a:t>970 </a:t>
            </a:r>
            <a:r>
              <a:rPr lang="en-US" sz="2400" dirty="0">
                <a:solidFill>
                  <a:schemeClr val="bg1">
                    <a:lumMod val="65000"/>
                  </a:schemeClr>
                </a:solidFill>
                <a:ea typeface="Open Sans" pitchFamily="34" charset="0"/>
                <a:cs typeface="Open Sans" pitchFamily="34" charset="0"/>
              </a:rPr>
              <a:t>x </a:t>
            </a:r>
            <a:r>
              <a:rPr lang="en-US" sz="2400" dirty="0" smtClean="0">
                <a:solidFill>
                  <a:schemeClr val="bg1">
                    <a:lumMod val="65000"/>
                  </a:schemeClr>
                </a:solidFill>
                <a:ea typeface="Open Sans" pitchFamily="34" charset="0"/>
                <a:cs typeface="Open Sans" pitchFamily="34" charset="0"/>
              </a:rPr>
              <a:t>250</a:t>
            </a:r>
            <a:endParaRPr lang="en-US" sz="2400" dirty="0">
              <a:solidFill>
                <a:schemeClr val="bg1">
                  <a:lumMod val="65000"/>
                </a:schemeClr>
              </a:solidFill>
              <a:ea typeface="Open Sans" pitchFamily="34" charset="0"/>
              <a:cs typeface="Open Sans" pitchFamily="34" charset="0"/>
            </a:endParaRPr>
          </a:p>
        </p:txBody>
      </p:sp>
      <p:sp>
        <p:nvSpPr>
          <p:cNvPr id="14" name="TextBox 13"/>
          <p:cNvSpPr txBox="1"/>
          <p:nvPr/>
        </p:nvSpPr>
        <p:spPr>
          <a:xfrm>
            <a:off x="4267200" y="4552950"/>
            <a:ext cx="1198691" cy="276999"/>
          </a:xfrm>
          <a:prstGeom prst="rect">
            <a:avLst/>
          </a:prstGeom>
          <a:noFill/>
        </p:spPr>
        <p:txBody>
          <a:bodyPr wrap="none" rtlCol="0">
            <a:spAutoFit/>
          </a:bodyPr>
          <a:lstStyle/>
          <a:p>
            <a:r>
              <a:rPr lang="en-US" sz="1200" dirty="0" smtClean="0"/>
              <a:t>Live Example:</a:t>
            </a:r>
            <a:endParaRPr lang="en-US" sz="1200" dirty="0"/>
          </a:p>
        </p:txBody>
      </p:sp>
      <p:sp>
        <p:nvSpPr>
          <p:cNvPr id="2" name="Rectangle 1"/>
          <p:cNvSpPr/>
          <p:nvPr/>
        </p:nvSpPr>
        <p:spPr>
          <a:xfrm>
            <a:off x="5410200" y="4552950"/>
            <a:ext cx="827119" cy="276999"/>
          </a:xfrm>
          <a:prstGeom prst="rect">
            <a:avLst/>
          </a:prstGeom>
        </p:spPr>
        <p:txBody>
          <a:bodyPr wrap="none">
            <a:spAutoFit/>
          </a:bodyPr>
          <a:lstStyle/>
          <a:p>
            <a:r>
              <a:rPr lang="en-US" sz="1200" u="sng" dirty="0">
                <a:hlinkClick r:id="rId3"/>
              </a:rPr>
              <a:t>Billboard</a:t>
            </a:r>
            <a:r>
              <a:rPr lang="en-US" sz="1200" dirty="0"/>
              <a:t> </a:t>
            </a:r>
          </a:p>
        </p:txBody>
      </p:sp>
    </p:spTree>
    <p:extLst>
      <p:ext uri="{BB962C8B-B14F-4D97-AF65-F5344CB8AC3E}">
        <p14:creationId xmlns:p14="http://schemas.microsoft.com/office/powerpoint/2010/main" val="3722447648"/>
      </p:ext>
    </p:extLst>
  </p:cSld>
  <p:clrMapOvr>
    <a:masterClrMapping/>
  </p:clrMapOvr>
  <mc:AlternateContent xmlns:mc="http://schemas.openxmlformats.org/markup-compatibility/2006" xmlns:p14="http://schemas.microsoft.com/office/powerpoint/2010/main">
    <mc:Choice Requires="p14">
      <p:transition p14:dur="0" advClick="0" advTm="1500"/>
    </mc:Choice>
    <mc:Fallback xmlns="">
      <p:transition advClick="0" advTm="150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SG-SS-half-page.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95801" y="677333"/>
            <a:ext cx="4009154" cy="4074585"/>
          </a:xfrm>
          <a:prstGeom prst="rect">
            <a:avLst/>
          </a:prstGeom>
          <a:solidFill>
            <a:srgbClr val="000000"/>
          </a:solidFill>
          <a:effectLst>
            <a:outerShdw blurRad="50800" dist="38100" dir="2700000" algn="tl" rotWithShape="0">
              <a:srgbClr val="000000">
                <a:alpha val="43000"/>
              </a:srgbClr>
            </a:outerShdw>
          </a:effectLst>
        </p:spPr>
      </p:pic>
      <p:sp>
        <p:nvSpPr>
          <p:cNvPr id="9" name="Rectangle 8"/>
          <p:cNvSpPr/>
          <p:nvPr/>
        </p:nvSpPr>
        <p:spPr>
          <a:xfrm>
            <a:off x="228600" y="971556"/>
            <a:ext cx="4267533" cy="2923866"/>
          </a:xfrm>
          <a:prstGeom prst="rect">
            <a:avLst/>
          </a:prstGeom>
        </p:spPr>
        <p:txBody>
          <a:bodyPr wrap="square" lIns="91428" tIns="45714" rIns="91428" bIns="45714">
            <a:spAutoFit/>
          </a:bodyPr>
          <a:lstStyle/>
          <a:p>
            <a:r>
              <a:rPr lang="en-US" sz="800" b="1" dirty="0">
                <a:latin typeface="Source Sans Pro"/>
                <a:cs typeface="Source Sans Pro"/>
              </a:rPr>
              <a:t>Initial Dimensions (</a:t>
            </a:r>
            <a:r>
              <a:rPr lang="en-US" sz="800" b="1" dirty="0" err="1">
                <a:latin typeface="Source Sans Pro"/>
                <a:cs typeface="Source Sans Pro"/>
              </a:rPr>
              <a:t>WxH</a:t>
            </a:r>
            <a:r>
              <a:rPr lang="en-US" sz="800" b="1" dirty="0">
                <a:latin typeface="Source Sans Pro"/>
                <a:cs typeface="Source Sans Pro"/>
              </a:rPr>
              <a:t> in Pixels): </a:t>
            </a:r>
            <a:r>
              <a:rPr lang="en-US" sz="800" dirty="0">
                <a:latin typeface="Source Sans Pro"/>
                <a:cs typeface="Source Sans Pro"/>
              </a:rPr>
              <a:t>300 x 600</a:t>
            </a:r>
          </a:p>
          <a:p>
            <a:r>
              <a:rPr lang="en-US" sz="800" b="1" dirty="0">
                <a:latin typeface="Source Sans Pro"/>
                <a:cs typeface="Source Sans Pro"/>
              </a:rPr>
              <a:t>Maximum Expanded Dimensions (</a:t>
            </a:r>
            <a:r>
              <a:rPr lang="en-US" sz="800" b="1" dirty="0" err="1">
                <a:latin typeface="Source Sans Pro"/>
                <a:cs typeface="Source Sans Pro"/>
              </a:rPr>
              <a:t>WxH</a:t>
            </a:r>
            <a:r>
              <a:rPr lang="en-US" sz="800" b="1" dirty="0">
                <a:latin typeface="Source Sans Pro"/>
                <a:cs typeface="Source Sans Pro"/>
              </a:rPr>
              <a:t> in Pixels): </a:t>
            </a:r>
            <a:r>
              <a:rPr lang="en-US" sz="800" dirty="0">
                <a:latin typeface="Source Sans Pro"/>
                <a:cs typeface="Source Sans Pro"/>
              </a:rPr>
              <a:t>600 x 600</a:t>
            </a:r>
          </a:p>
          <a:p>
            <a:r>
              <a:rPr lang="en-US" sz="800" b="1" dirty="0">
                <a:latin typeface="Source Sans Pro"/>
                <a:cs typeface="Source Sans Pro"/>
              </a:rPr>
              <a:t>Formats:  </a:t>
            </a:r>
            <a:r>
              <a:rPr lang="en-US" sz="800" dirty="0">
                <a:latin typeface="Source Sans Pro"/>
                <a:cs typeface="Source Sans Pro"/>
              </a:rPr>
              <a:t>GIF, JPG, PNG, HTML5, </a:t>
            </a:r>
            <a:r>
              <a:rPr lang="en-US" sz="800" dirty="0" err="1">
                <a:latin typeface="Source Sans Pro"/>
                <a:cs typeface="Source Sans Pro"/>
              </a:rPr>
              <a:t>Javascript</a:t>
            </a:r>
            <a:endParaRPr lang="en-US" sz="800" dirty="0">
              <a:latin typeface="Source Sans Pro"/>
              <a:cs typeface="Source Sans Pro"/>
            </a:endParaRPr>
          </a:p>
          <a:p>
            <a:r>
              <a:rPr lang="en-US" sz="800" b="1" dirty="0">
                <a:latin typeface="Source Sans Pro"/>
                <a:cs typeface="Source Sans Pro"/>
              </a:rPr>
              <a:t>Initial File Size Max: </a:t>
            </a:r>
            <a:r>
              <a:rPr lang="en-US" sz="800" dirty="0">
                <a:latin typeface="Source Sans Pro"/>
                <a:cs typeface="Source Sans Pro"/>
              </a:rPr>
              <a:t>60 KB</a:t>
            </a:r>
          </a:p>
          <a:p>
            <a:r>
              <a:rPr lang="en-US" sz="800" b="1" dirty="0">
                <a:latin typeface="Source Sans Pro"/>
                <a:cs typeface="Source Sans Pro"/>
              </a:rPr>
              <a:t>Subsequent Max User Initiated File Load Size: </a:t>
            </a:r>
            <a:r>
              <a:rPr lang="en-US" sz="800" dirty="0">
                <a:latin typeface="Source Sans Pro"/>
                <a:cs typeface="Source Sans Pro"/>
              </a:rPr>
              <a:t>200 KB</a:t>
            </a:r>
          </a:p>
          <a:p>
            <a:r>
              <a:rPr lang="en-US" sz="800" b="1" dirty="0">
                <a:latin typeface="Source Sans Pro"/>
                <a:cs typeface="Source Sans Pro"/>
              </a:rPr>
              <a:t>Max Video and Animation Frame Rate: </a:t>
            </a:r>
            <a:r>
              <a:rPr lang="en-US" sz="800" dirty="0">
                <a:latin typeface="Source Sans Pro"/>
                <a:cs typeface="Source Sans Pro"/>
              </a:rPr>
              <a:t>24 FPS</a:t>
            </a:r>
          </a:p>
          <a:p>
            <a:r>
              <a:rPr lang="en-US" sz="800" b="1" dirty="0">
                <a:latin typeface="Source Sans Pro"/>
                <a:cs typeface="Source Sans Pro"/>
              </a:rPr>
              <a:t>Max Animation Length: </a:t>
            </a:r>
            <a:r>
              <a:rPr lang="en-US" sz="800" dirty="0">
                <a:latin typeface="Source Sans Pro"/>
                <a:cs typeface="Source Sans Pro"/>
              </a:rPr>
              <a:t>15 seconds</a:t>
            </a:r>
          </a:p>
          <a:p>
            <a:r>
              <a:rPr lang="en-US" sz="800" b="1" dirty="0">
                <a:latin typeface="Source Sans Pro"/>
                <a:cs typeface="Source Sans Pro"/>
              </a:rPr>
              <a:t>Max Video Length: </a:t>
            </a:r>
            <a:r>
              <a:rPr lang="en-US" sz="800" dirty="0">
                <a:latin typeface="Source Sans Pro"/>
                <a:cs typeface="Source Sans Pro"/>
              </a:rPr>
              <a:t>30 seconds</a:t>
            </a:r>
          </a:p>
          <a:p>
            <a:r>
              <a:rPr lang="en-US" sz="800" b="1" dirty="0">
                <a:latin typeface="Source Sans Pro"/>
                <a:cs typeface="Source Sans Pro"/>
              </a:rPr>
              <a:t>Audio: </a:t>
            </a:r>
            <a:r>
              <a:rPr lang="en-US" sz="800" dirty="0">
                <a:latin typeface="Source Sans Pro"/>
                <a:cs typeface="Source Sans Pro"/>
              </a:rPr>
              <a:t>User-initiated: Tap</a:t>
            </a:r>
          </a:p>
          <a:p>
            <a:endParaRPr lang="en-US" sz="800" dirty="0">
              <a:latin typeface="Source Sans Pro"/>
              <a:cs typeface="Source Sans Pro"/>
            </a:endParaRPr>
          </a:p>
          <a:p>
            <a:r>
              <a:rPr lang="en-US" sz="800" b="1" dirty="0">
                <a:latin typeface="Source Sans Pro"/>
                <a:cs typeface="Source Sans Pro"/>
              </a:rPr>
              <a:t>Minimum Required Controls:  </a:t>
            </a:r>
            <a:r>
              <a:rPr lang="en-US" sz="800" dirty="0">
                <a:latin typeface="Source Sans Pro"/>
                <a:cs typeface="Source Sans Pro"/>
              </a:rPr>
              <a:t>Control = “Close X” on expanded panel and “Expand” on collapsed panel Font = 8pt (11px) - 16pt (21px) Retract Feature = Either tap to close/expand Video may be played in native player which has standard controls Custom video players must include: Play, Pause, Mute (volume control to zero (0) output may be included instead of or in addition to Mute control)</a:t>
            </a:r>
          </a:p>
          <a:p>
            <a:endParaRPr lang="en-US" sz="800" dirty="0">
              <a:latin typeface="Source Sans Pro"/>
              <a:cs typeface="Source Sans Pro"/>
            </a:endParaRPr>
          </a:p>
          <a:p>
            <a:r>
              <a:rPr lang="en-US" sz="800" b="1" dirty="0">
                <a:latin typeface="Source Sans Pro"/>
                <a:cs typeface="Source Sans Pro"/>
              </a:rPr>
              <a:t>Labeling Requirements, Font Size, </a:t>
            </a:r>
            <a:r>
              <a:rPr lang="en-US" sz="800" b="1" dirty="0" err="1">
                <a:latin typeface="Source Sans Pro"/>
                <a:cs typeface="Source Sans Pro"/>
              </a:rPr>
              <a:t>etc</a:t>
            </a:r>
            <a:r>
              <a:rPr lang="en-US" sz="800" b="1" dirty="0">
                <a:latin typeface="Source Sans Pro"/>
                <a:cs typeface="Source Sans Pro"/>
              </a:rPr>
              <a:t>: </a:t>
            </a:r>
            <a:r>
              <a:rPr lang="en-US" sz="800" dirty="0">
                <a:latin typeface="Source Sans Pro"/>
                <a:cs typeface="Source Sans Pro"/>
              </a:rPr>
              <a:t>Ad unit content must be clearly distinguishable from normal webpage content (i.e. ad unit must have clearly defined borders and not be confused with normal page content)</a:t>
            </a:r>
          </a:p>
          <a:p>
            <a:endParaRPr lang="en-US" sz="800" dirty="0">
              <a:latin typeface="Source Sans Pro"/>
              <a:cs typeface="Source Sans Pro"/>
            </a:endParaRPr>
          </a:p>
          <a:p>
            <a:r>
              <a:rPr lang="en-US" sz="800" b="1" dirty="0">
                <a:latin typeface="Source Sans Pro"/>
                <a:cs typeface="Source Sans Pro"/>
              </a:rPr>
              <a:t>Submission Lead Time: </a:t>
            </a:r>
            <a:r>
              <a:rPr lang="en-US" sz="800" dirty="0">
                <a:latin typeface="Source Sans Pro"/>
                <a:cs typeface="Source Sans Pro"/>
              </a:rPr>
              <a:t>5 business </a:t>
            </a:r>
            <a:r>
              <a:rPr lang="en-US" sz="800" dirty="0" smtClean="0">
                <a:latin typeface="Source Sans Pro"/>
                <a:cs typeface="Source Sans Pro"/>
              </a:rPr>
              <a:t>days</a:t>
            </a:r>
          </a:p>
          <a:p>
            <a:endParaRPr lang="en-US" sz="800" dirty="0">
              <a:latin typeface="Source Sans Pro"/>
              <a:cs typeface="Source Sans Pro"/>
            </a:endParaRPr>
          </a:p>
          <a:p>
            <a:r>
              <a:rPr lang="en-US" sz="800" b="1" dirty="0">
                <a:cs typeface="Source Sans Pro"/>
              </a:rPr>
              <a:t>Historical Performance for this Ad Size</a:t>
            </a:r>
            <a:r>
              <a:rPr lang="en-US" sz="800" b="1" dirty="0" smtClean="0">
                <a:cs typeface="Source Sans Pro"/>
              </a:rPr>
              <a:t>: .20% CTR</a:t>
            </a:r>
            <a:endParaRPr lang="en-US" sz="800" dirty="0" smtClean="0">
              <a:latin typeface="Source Sans Pro"/>
              <a:cs typeface="Source Sans Pro"/>
            </a:endParaRPr>
          </a:p>
        </p:txBody>
      </p:sp>
      <p:sp>
        <p:nvSpPr>
          <p:cNvPr id="6" name="TextBox 5"/>
          <p:cNvSpPr txBox="1"/>
          <p:nvPr/>
        </p:nvSpPr>
        <p:spPr>
          <a:xfrm>
            <a:off x="304800" y="514350"/>
            <a:ext cx="4267200" cy="461653"/>
          </a:xfrm>
          <a:prstGeom prst="rect">
            <a:avLst/>
          </a:prstGeom>
          <a:noFill/>
        </p:spPr>
        <p:txBody>
          <a:bodyPr wrap="square" lIns="91428" tIns="45714" rIns="91428" bIns="45714" rtlCol="0">
            <a:spAutoFit/>
          </a:bodyPr>
          <a:lstStyle/>
          <a:p>
            <a:r>
              <a:rPr lang="en-US" sz="2400" dirty="0" smtClean="0">
                <a:solidFill>
                  <a:schemeClr val="bg1">
                    <a:lumMod val="65000"/>
                  </a:schemeClr>
                </a:solidFill>
                <a:ea typeface="Open Sans" pitchFamily="34" charset="0"/>
                <a:cs typeface="Open Sans" pitchFamily="34" charset="0"/>
              </a:rPr>
              <a:t>300 </a:t>
            </a:r>
            <a:r>
              <a:rPr lang="en-US" sz="2400" dirty="0">
                <a:solidFill>
                  <a:schemeClr val="bg1">
                    <a:lumMod val="65000"/>
                  </a:schemeClr>
                </a:solidFill>
                <a:ea typeface="Open Sans" pitchFamily="34" charset="0"/>
                <a:cs typeface="Open Sans" pitchFamily="34" charset="0"/>
              </a:rPr>
              <a:t>x </a:t>
            </a:r>
            <a:r>
              <a:rPr lang="en-US" sz="2400" dirty="0" smtClean="0">
                <a:solidFill>
                  <a:schemeClr val="bg1">
                    <a:lumMod val="65000"/>
                  </a:schemeClr>
                </a:solidFill>
                <a:ea typeface="Open Sans" pitchFamily="34" charset="0"/>
                <a:cs typeface="Open Sans" pitchFamily="34" charset="0"/>
              </a:rPr>
              <a:t>600</a:t>
            </a:r>
            <a:endParaRPr lang="en-US" sz="2400" dirty="0">
              <a:solidFill>
                <a:schemeClr val="bg1">
                  <a:lumMod val="65000"/>
                </a:schemeClr>
              </a:solidFill>
              <a:ea typeface="Open Sans" pitchFamily="34" charset="0"/>
              <a:cs typeface="Open Sans" pitchFamily="34" charset="0"/>
            </a:endParaRPr>
          </a:p>
        </p:txBody>
      </p:sp>
      <p:sp>
        <p:nvSpPr>
          <p:cNvPr id="11" name="TextBox 10"/>
          <p:cNvSpPr txBox="1"/>
          <p:nvPr/>
        </p:nvSpPr>
        <p:spPr>
          <a:xfrm>
            <a:off x="304800" y="133352"/>
            <a:ext cx="4572000" cy="584775"/>
          </a:xfrm>
          <a:prstGeom prst="rect">
            <a:avLst/>
          </a:prstGeom>
          <a:noFill/>
        </p:spPr>
        <p:txBody>
          <a:bodyPr wrap="square" lIns="91428" tIns="45714" rIns="91428" bIns="45714" rtlCol="0">
            <a:spAutoFit/>
          </a:bodyPr>
          <a:lstStyle/>
          <a:p>
            <a:r>
              <a:rPr lang="en-US" sz="3200" b="1" dirty="0">
                <a:solidFill>
                  <a:schemeClr val="bg1">
                    <a:lumMod val="50000"/>
                  </a:schemeClr>
                </a:solidFill>
                <a:latin typeface="+mj-lt"/>
                <a:ea typeface="Open Sans" pitchFamily="34" charset="0"/>
                <a:cs typeface="Open Sans" pitchFamily="34" charset="0"/>
              </a:rPr>
              <a:t>Half </a:t>
            </a:r>
            <a:r>
              <a:rPr lang="en-US" sz="3200" b="1" dirty="0" smtClean="0">
                <a:solidFill>
                  <a:schemeClr val="bg1">
                    <a:lumMod val="50000"/>
                  </a:schemeClr>
                </a:solidFill>
                <a:latin typeface="+mj-lt"/>
                <a:ea typeface="Open Sans" pitchFamily="34" charset="0"/>
                <a:cs typeface="Open Sans" pitchFamily="34" charset="0"/>
              </a:rPr>
              <a:t>Page</a:t>
            </a:r>
            <a:endParaRPr lang="en-US" sz="3200" b="1" dirty="0">
              <a:solidFill>
                <a:schemeClr val="bg1">
                  <a:lumMod val="50000"/>
                </a:schemeClr>
              </a:solidFill>
              <a:latin typeface="+mj-lt"/>
              <a:ea typeface="Open Sans" pitchFamily="34" charset="0"/>
              <a:cs typeface="Open Sans" pitchFamily="34" charset="0"/>
            </a:endParaRPr>
          </a:p>
        </p:txBody>
      </p:sp>
      <p:sp>
        <p:nvSpPr>
          <p:cNvPr id="12" name="TextBox 11"/>
          <p:cNvSpPr txBox="1"/>
          <p:nvPr/>
        </p:nvSpPr>
        <p:spPr>
          <a:xfrm>
            <a:off x="838200" y="4019550"/>
            <a:ext cx="1198691" cy="276999"/>
          </a:xfrm>
          <a:prstGeom prst="rect">
            <a:avLst/>
          </a:prstGeom>
          <a:noFill/>
        </p:spPr>
        <p:txBody>
          <a:bodyPr wrap="none" rtlCol="0">
            <a:spAutoFit/>
          </a:bodyPr>
          <a:lstStyle/>
          <a:p>
            <a:r>
              <a:rPr lang="en-US" sz="1200" dirty="0" smtClean="0"/>
              <a:t>Live Example:</a:t>
            </a:r>
            <a:endParaRPr lang="en-US" sz="1200" dirty="0"/>
          </a:p>
        </p:txBody>
      </p:sp>
      <p:sp>
        <p:nvSpPr>
          <p:cNvPr id="2" name="Rectangle 1"/>
          <p:cNvSpPr/>
          <p:nvPr/>
        </p:nvSpPr>
        <p:spPr>
          <a:xfrm>
            <a:off x="1905000" y="4019550"/>
            <a:ext cx="916387" cy="276999"/>
          </a:xfrm>
          <a:prstGeom prst="rect">
            <a:avLst/>
          </a:prstGeom>
        </p:spPr>
        <p:txBody>
          <a:bodyPr wrap="none">
            <a:spAutoFit/>
          </a:bodyPr>
          <a:lstStyle/>
          <a:p>
            <a:r>
              <a:rPr lang="en-US" sz="1200" u="sng" dirty="0">
                <a:hlinkClick r:id="rId3"/>
              </a:rPr>
              <a:t>Half Page</a:t>
            </a:r>
            <a:r>
              <a:rPr lang="en-US" sz="1200" dirty="0"/>
              <a:t> </a:t>
            </a:r>
          </a:p>
        </p:txBody>
      </p:sp>
    </p:spTree>
    <p:extLst>
      <p:ext uri="{BB962C8B-B14F-4D97-AF65-F5344CB8AC3E}">
        <p14:creationId xmlns:p14="http://schemas.microsoft.com/office/powerpoint/2010/main" val="3722447648"/>
      </p:ext>
    </p:extLst>
  </p:cSld>
  <p:clrMapOvr>
    <a:masterClrMapping/>
  </p:clrMapOvr>
  <mc:AlternateContent xmlns:mc="http://schemas.openxmlformats.org/markup-compatibility/2006" xmlns:p14="http://schemas.microsoft.com/office/powerpoint/2010/main">
    <mc:Choice Requires="p14">
      <p:transition p14:dur="0" advClick="0" advTm="1500"/>
    </mc:Choice>
    <mc:Fallback xmlns="">
      <p:transition advClick="0" advTm="150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SG-SS-medium-rectang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5801" y="666750"/>
            <a:ext cx="3966410" cy="3505200"/>
          </a:xfrm>
          <a:prstGeom prst="rect">
            <a:avLst/>
          </a:prstGeom>
          <a:solidFill>
            <a:srgbClr val="000000"/>
          </a:solidFill>
          <a:effectLst>
            <a:outerShdw blurRad="50800" dist="38100" dir="2700000" algn="tl" rotWithShape="0">
              <a:srgbClr val="000000">
                <a:alpha val="43000"/>
              </a:srgbClr>
            </a:outerShdw>
          </a:effectLst>
        </p:spPr>
      </p:pic>
      <p:sp>
        <p:nvSpPr>
          <p:cNvPr id="10" name="Rectangle 9"/>
          <p:cNvSpPr/>
          <p:nvPr/>
        </p:nvSpPr>
        <p:spPr>
          <a:xfrm>
            <a:off x="228600" y="971556"/>
            <a:ext cx="4267533" cy="3046977"/>
          </a:xfrm>
          <a:prstGeom prst="rect">
            <a:avLst/>
          </a:prstGeom>
        </p:spPr>
        <p:txBody>
          <a:bodyPr wrap="square" lIns="91428" tIns="45714" rIns="91428" bIns="45714">
            <a:spAutoFit/>
          </a:bodyPr>
          <a:lstStyle/>
          <a:p>
            <a:r>
              <a:rPr lang="en-US" sz="800" b="1" dirty="0">
                <a:cs typeface="Source Sans Pro"/>
              </a:rPr>
              <a:t>Initial Dimensions (</a:t>
            </a:r>
            <a:r>
              <a:rPr lang="en-US" sz="800" b="1" dirty="0" err="1">
                <a:cs typeface="Source Sans Pro"/>
              </a:rPr>
              <a:t>WxH</a:t>
            </a:r>
            <a:r>
              <a:rPr lang="en-US" sz="800" b="1" dirty="0">
                <a:cs typeface="Source Sans Pro"/>
              </a:rPr>
              <a:t> in Pixels): </a:t>
            </a:r>
            <a:r>
              <a:rPr lang="en-US" sz="800" dirty="0">
                <a:cs typeface="Source Sans Pro"/>
              </a:rPr>
              <a:t>300 x 250</a:t>
            </a:r>
          </a:p>
          <a:p>
            <a:r>
              <a:rPr lang="en-US" sz="800" b="1" dirty="0">
                <a:cs typeface="Source Sans Pro"/>
              </a:rPr>
              <a:t>Maximum Expanded Dimensions (</a:t>
            </a:r>
            <a:r>
              <a:rPr lang="en-US" sz="800" b="1" dirty="0" err="1">
                <a:cs typeface="Source Sans Pro"/>
              </a:rPr>
              <a:t>WxH</a:t>
            </a:r>
            <a:r>
              <a:rPr lang="en-US" sz="800" b="1" dirty="0">
                <a:cs typeface="Source Sans Pro"/>
              </a:rPr>
              <a:t> in Pixels): </a:t>
            </a:r>
            <a:r>
              <a:rPr lang="en-US" sz="800" dirty="0">
                <a:cs typeface="Source Sans Pro"/>
              </a:rPr>
              <a:t>600 x 600</a:t>
            </a:r>
          </a:p>
          <a:p>
            <a:r>
              <a:rPr lang="en-US" sz="800" b="1" dirty="0">
                <a:cs typeface="Source Sans Pro"/>
              </a:rPr>
              <a:t>Formats:  </a:t>
            </a:r>
            <a:r>
              <a:rPr lang="en-US" sz="800" dirty="0">
                <a:cs typeface="Source Sans Pro"/>
              </a:rPr>
              <a:t>GIF, JPG, PNG, HTML5, </a:t>
            </a:r>
            <a:r>
              <a:rPr lang="en-US" sz="800" dirty="0" err="1">
                <a:cs typeface="Source Sans Pro"/>
              </a:rPr>
              <a:t>Javascript</a:t>
            </a:r>
            <a:endParaRPr lang="en-US" sz="800" dirty="0">
              <a:cs typeface="Source Sans Pro"/>
            </a:endParaRPr>
          </a:p>
          <a:p>
            <a:r>
              <a:rPr lang="en-US" sz="800" b="1" dirty="0">
                <a:cs typeface="Source Sans Pro"/>
              </a:rPr>
              <a:t>Initial File Size Max: </a:t>
            </a:r>
            <a:r>
              <a:rPr lang="en-US" sz="800" dirty="0">
                <a:cs typeface="Source Sans Pro"/>
              </a:rPr>
              <a:t>60 KB</a:t>
            </a:r>
          </a:p>
          <a:p>
            <a:r>
              <a:rPr lang="en-US" sz="800" b="1" dirty="0">
                <a:cs typeface="Source Sans Pro"/>
              </a:rPr>
              <a:t>Subsequent Max User Initiated File Load Size: </a:t>
            </a:r>
            <a:r>
              <a:rPr lang="en-US" sz="800" dirty="0">
                <a:cs typeface="Source Sans Pro"/>
              </a:rPr>
              <a:t>200 KB</a:t>
            </a:r>
          </a:p>
          <a:p>
            <a:r>
              <a:rPr lang="en-US" sz="800" b="1" dirty="0">
                <a:cs typeface="Source Sans Pro"/>
              </a:rPr>
              <a:t>Max Video and Animation Frame Rate: </a:t>
            </a:r>
            <a:r>
              <a:rPr lang="en-US" sz="800" dirty="0">
                <a:cs typeface="Source Sans Pro"/>
              </a:rPr>
              <a:t>24 FPS</a:t>
            </a:r>
          </a:p>
          <a:p>
            <a:r>
              <a:rPr lang="en-US" sz="800" b="1" dirty="0">
                <a:cs typeface="Source Sans Pro"/>
              </a:rPr>
              <a:t>Max Animation Length: </a:t>
            </a:r>
            <a:r>
              <a:rPr lang="en-US" sz="800" dirty="0">
                <a:cs typeface="Source Sans Pro"/>
              </a:rPr>
              <a:t>15 seconds</a:t>
            </a:r>
          </a:p>
          <a:p>
            <a:r>
              <a:rPr lang="en-US" sz="800" b="1" dirty="0">
                <a:cs typeface="Source Sans Pro"/>
              </a:rPr>
              <a:t>Max Video Length: </a:t>
            </a:r>
            <a:r>
              <a:rPr lang="en-US" sz="800" dirty="0">
                <a:cs typeface="Source Sans Pro"/>
              </a:rPr>
              <a:t>30 seconds</a:t>
            </a:r>
          </a:p>
          <a:p>
            <a:r>
              <a:rPr lang="en-US" sz="800" b="1" dirty="0">
                <a:cs typeface="Source Sans Pro"/>
              </a:rPr>
              <a:t>Audio: </a:t>
            </a:r>
            <a:r>
              <a:rPr lang="en-US" sz="800" dirty="0">
                <a:cs typeface="Source Sans Pro"/>
              </a:rPr>
              <a:t>User-initiated: Tap</a:t>
            </a:r>
          </a:p>
          <a:p>
            <a:endParaRPr lang="en-US" sz="800" dirty="0">
              <a:cs typeface="Source Sans Pro"/>
            </a:endParaRPr>
          </a:p>
          <a:p>
            <a:r>
              <a:rPr lang="en-US" sz="800" b="1" dirty="0">
                <a:cs typeface="Source Sans Pro"/>
              </a:rPr>
              <a:t>Minimum Required Controls:  </a:t>
            </a:r>
            <a:r>
              <a:rPr lang="en-US" sz="800" dirty="0">
                <a:cs typeface="Source Sans Pro"/>
              </a:rPr>
              <a:t>Control = “Close X” on expanded panel and “Expand” on collapsed panel Font = 8pt (11px) - 16pt (21px) Retract Feature = Either tap to close/expand Video may be played in native player which has standard controls Custom video players must include: Play, Pause, Mute (volume control to zero (0) output may be included instead of or in addition to Mute control)</a:t>
            </a:r>
          </a:p>
          <a:p>
            <a:endParaRPr lang="en-US" sz="800" dirty="0">
              <a:cs typeface="Source Sans Pro"/>
            </a:endParaRPr>
          </a:p>
          <a:p>
            <a:r>
              <a:rPr lang="en-US" sz="800" b="1" dirty="0">
                <a:cs typeface="Source Sans Pro"/>
              </a:rPr>
              <a:t>Labeling Requirements, Font Size, </a:t>
            </a:r>
            <a:r>
              <a:rPr lang="en-US" sz="800" b="1" dirty="0" err="1">
                <a:cs typeface="Source Sans Pro"/>
              </a:rPr>
              <a:t>etc</a:t>
            </a:r>
            <a:r>
              <a:rPr lang="en-US" sz="800" b="1" dirty="0">
                <a:cs typeface="Source Sans Pro"/>
              </a:rPr>
              <a:t>: </a:t>
            </a:r>
            <a:r>
              <a:rPr lang="en-US" sz="800" dirty="0">
                <a:cs typeface="Source Sans Pro"/>
              </a:rPr>
              <a:t>Ad unit content must be clearly distinguishable from normal webpage content (i.e. ad unit must have clearly defined borders and not be confused with normal page content)</a:t>
            </a:r>
          </a:p>
          <a:p>
            <a:endParaRPr lang="en-US" sz="800" dirty="0">
              <a:cs typeface="Source Sans Pro"/>
            </a:endParaRPr>
          </a:p>
          <a:p>
            <a:r>
              <a:rPr lang="en-US" sz="800" b="1" dirty="0">
                <a:cs typeface="Source Sans Pro"/>
              </a:rPr>
              <a:t>Submission Lead Time: </a:t>
            </a:r>
            <a:r>
              <a:rPr lang="en-US" sz="800" dirty="0">
                <a:cs typeface="Source Sans Pro"/>
              </a:rPr>
              <a:t>5 business </a:t>
            </a:r>
            <a:r>
              <a:rPr lang="en-US" sz="800" dirty="0" smtClean="0">
                <a:cs typeface="Source Sans Pro"/>
              </a:rPr>
              <a:t>days</a:t>
            </a:r>
          </a:p>
          <a:p>
            <a:endParaRPr lang="en-US" sz="800" dirty="0">
              <a:cs typeface="Source Sans Pro"/>
            </a:endParaRPr>
          </a:p>
          <a:p>
            <a:r>
              <a:rPr lang="en-US" sz="800" b="1" dirty="0">
                <a:cs typeface="Source Sans Pro"/>
              </a:rPr>
              <a:t>Historical Performance for this Ad Size</a:t>
            </a:r>
            <a:r>
              <a:rPr lang="en-US" sz="800" b="1" dirty="0" smtClean="0">
                <a:cs typeface="Source Sans Pro"/>
              </a:rPr>
              <a:t>: .04% CTR</a:t>
            </a:r>
            <a:endParaRPr lang="en-US" sz="800" dirty="0" smtClean="0">
              <a:cs typeface="Source Sans Pro"/>
            </a:endParaRPr>
          </a:p>
        </p:txBody>
      </p:sp>
      <p:sp>
        <p:nvSpPr>
          <p:cNvPr id="7" name="TextBox 6"/>
          <p:cNvSpPr txBox="1"/>
          <p:nvPr/>
        </p:nvSpPr>
        <p:spPr>
          <a:xfrm>
            <a:off x="304800" y="514350"/>
            <a:ext cx="4267200" cy="461653"/>
          </a:xfrm>
          <a:prstGeom prst="rect">
            <a:avLst/>
          </a:prstGeom>
          <a:noFill/>
        </p:spPr>
        <p:txBody>
          <a:bodyPr wrap="square" lIns="91428" tIns="45714" rIns="91428" bIns="45714" rtlCol="0">
            <a:spAutoFit/>
          </a:bodyPr>
          <a:lstStyle/>
          <a:p>
            <a:r>
              <a:rPr lang="en-US" sz="2400" dirty="0">
                <a:solidFill>
                  <a:schemeClr val="bg1">
                    <a:lumMod val="65000"/>
                  </a:schemeClr>
                </a:solidFill>
                <a:ea typeface="Open Sans" pitchFamily="34" charset="0"/>
                <a:cs typeface="Open Sans" pitchFamily="34" charset="0"/>
              </a:rPr>
              <a:t>300 x 250</a:t>
            </a:r>
          </a:p>
        </p:txBody>
      </p:sp>
      <p:sp>
        <p:nvSpPr>
          <p:cNvPr id="11" name="TextBox 10"/>
          <p:cNvSpPr txBox="1"/>
          <p:nvPr/>
        </p:nvSpPr>
        <p:spPr>
          <a:xfrm>
            <a:off x="304800" y="133352"/>
            <a:ext cx="4572000" cy="584775"/>
          </a:xfrm>
          <a:prstGeom prst="rect">
            <a:avLst/>
          </a:prstGeom>
          <a:noFill/>
        </p:spPr>
        <p:txBody>
          <a:bodyPr wrap="square" lIns="91428" tIns="45714" rIns="91428" bIns="45714" rtlCol="0">
            <a:spAutoFit/>
          </a:bodyPr>
          <a:lstStyle/>
          <a:p>
            <a:r>
              <a:rPr lang="en-US" sz="3200" b="1" dirty="0" smtClean="0">
                <a:solidFill>
                  <a:schemeClr val="bg1">
                    <a:lumMod val="50000"/>
                  </a:schemeClr>
                </a:solidFill>
                <a:latin typeface="+mj-lt"/>
                <a:ea typeface="Open Sans" pitchFamily="34" charset="0"/>
                <a:cs typeface="Open Sans" pitchFamily="34" charset="0"/>
              </a:rPr>
              <a:t>Medium Rectangle</a:t>
            </a:r>
            <a:endParaRPr lang="en-US" sz="3200" b="1" dirty="0">
              <a:solidFill>
                <a:schemeClr val="bg1">
                  <a:lumMod val="50000"/>
                </a:schemeClr>
              </a:solidFill>
              <a:latin typeface="+mj-lt"/>
              <a:ea typeface="Open Sans" pitchFamily="34" charset="0"/>
              <a:cs typeface="Open Sans" pitchFamily="34" charset="0"/>
            </a:endParaRPr>
          </a:p>
        </p:txBody>
      </p:sp>
      <p:sp>
        <p:nvSpPr>
          <p:cNvPr id="6" name="TextBox 5"/>
          <p:cNvSpPr txBox="1"/>
          <p:nvPr/>
        </p:nvSpPr>
        <p:spPr>
          <a:xfrm>
            <a:off x="838200" y="4171950"/>
            <a:ext cx="1198691" cy="276999"/>
          </a:xfrm>
          <a:prstGeom prst="rect">
            <a:avLst/>
          </a:prstGeom>
          <a:noFill/>
        </p:spPr>
        <p:txBody>
          <a:bodyPr wrap="none" rtlCol="0">
            <a:spAutoFit/>
          </a:bodyPr>
          <a:lstStyle/>
          <a:p>
            <a:r>
              <a:rPr lang="en-US" sz="1200" dirty="0" smtClean="0"/>
              <a:t>Live Example:</a:t>
            </a:r>
            <a:endParaRPr lang="en-US" sz="1200" dirty="0"/>
          </a:p>
        </p:txBody>
      </p:sp>
      <p:sp>
        <p:nvSpPr>
          <p:cNvPr id="2" name="Rectangle 1"/>
          <p:cNvSpPr/>
          <p:nvPr/>
        </p:nvSpPr>
        <p:spPr>
          <a:xfrm>
            <a:off x="1981200" y="4171950"/>
            <a:ext cx="1621282" cy="276999"/>
          </a:xfrm>
          <a:prstGeom prst="rect">
            <a:avLst/>
          </a:prstGeom>
        </p:spPr>
        <p:txBody>
          <a:bodyPr wrap="none">
            <a:spAutoFit/>
          </a:bodyPr>
          <a:lstStyle/>
          <a:p>
            <a:r>
              <a:rPr lang="en-US" sz="1200" u="sng" dirty="0">
                <a:hlinkClick r:id="rId3"/>
              </a:rPr>
              <a:t>Medium Rectangle</a:t>
            </a:r>
            <a:r>
              <a:rPr lang="en-US" sz="1200" dirty="0"/>
              <a:t> </a:t>
            </a:r>
          </a:p>
        </p:txBody>
      </p:sp>
    </p:spTree>
    <p:extLst>
      <p:ext uri="{BB962C8B-B14F-4D97-AF65-F5344CB8AC3E}">
        <p14:creationId xmlns:p14="http://schemas.microsoft.com/office/powerpoint/2010/main" val="4037378992"/>
      </p:ext>
    </p:extLst>
  </p:cSld>
  <p:clrMapOvr>
    <a:masterClrMapping/>
  </p:clrMapOvr>
  <mc:AlternateContent xmlns:mc="http://schemas.openxmlformats.org/markup-compatibility/2006" xmlns:p14="http://schemas.microsoft.com/office/powerpoint/2010/main">
    <mc:Choice Requires="p14">
      <p:transition p14:dur="0" advClick="0" advTm="1500"/>
    </mc:Choice>
    <mc:Fallback xmlns="">
      <p:transition advClick="0" advTm="150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3352"/>
            <a:ext cx="4572000" cy="954095"/>
          </a:xfrm>
          <a:prstGeom prst="rect">
            <a:avLst/>
          </a:prstGeom>
          <a:noFill/>
        </p:spPr>
        <p:txBody>
          <a:bodyPr wrap="square" lIns="91428" tIns="45714" rIns="91428" bIns="45714" rtlCol="0">
            <a:spAutoFit/>
          </a:bodyPr>
          <a:lstStyle/>
          <a:p>
            <a:r>
              <a:rPr lang="en-US" sz="3200" b="1" dirty="0" smtClean="0">
                <a:solidFill>
                  <a:schemeClr val="bg1">
                    <a:lumMod val="50000"/>
                  </a:schemeClr>
                </a:solidFill>
                <a:latin typeface="+mj-lt"/>
                <a:ea typeface="Open Sans" pitchFamily="34" charset="0"/>
                <a:cs typeface="Open Sans" pitchFamily="34" charset="0"/>
              </a:rPr>
              <a:t>Leaderboard</a:t>
            </a:r>
          </a:p>
          <a:p>
            <a:r>
              <a:rPr lang="en-US" sz="2400" dirty="0" smtClean="0">
                <a:solidFill>
                  <a:schemeClr val="bg1">
                    <a:lumMod val="50000"/>
                  </a:schemeClr>
                </a:solidFill>
                <a:latin typeface="+mj-lt"/>
                <a:ea typeface="Open Sans" pitchFamily="34" charset="0"/>
                <a:cs typeface="Open Sans" pitchFamily="34" charset="0"/>
              </a:rPr>
              <a:t>728x90</a:t>
            </a:r>
            <a:endParaRPr lang="en-US" sz="2400" dirty="0">
              <a:solidFill>
                <a:schemeClr val="bg1">
                  <a:lumMod val="50000"/>
                </a:schemeClr>
              </a:solidFill>
              <a:latin typeface="+mj-lt"/>
              <a:ea typeface="Open Sans" pitchFamily="34" charset="0"/>
              <a:cs typeface="Open Sans" pitchFamily="34" charset="0"/>
            </a:endParaRPr>
          </a:p>
        </p:txBody>
      </p:sp>
      <p:sp>
        <p:nvSpPr>
          <p:cNvPr id="4" name="Rectangle 3"/>
          <p:cNvSpPr/>
          <p:nvPr/>
        </p:nvSpPr>
        <p:spPr>
          <a:xfrm>
            <a:off x="228600" y="1123950"/>
            <a:ext cx="4267533" cy="3046977"/>
          </a:xfrm>
          <a:prstGeom prst="rect">
            <a:avLst/>
          </a:prstGeom>
        </p:spPr>
        <p:txBody>
          <a:bodyPr wrap="square" lIns="91428" tIns="45714" rIns="91428" bIns="45714">
            <a:spAutoFit/>
          </a:bodyPr>
          <a:lstStyle/>
          <a:p>
            <a:r>
              <a:rPr lang="en-US" sz="800" b="1" dirty="0">
                <a:cs typeface="Source Sans Pro"/>
              </a:rPr>
              <a:t>Initial Dimensions (</a:t>
            </a:r>
            <a:r>
              <a:rPr lang="en-US" sz="800" b="1" dirty="0" err="1">
                <a:cs typeface="Source Sans Pro"/>
              </a:rPr>
              <a:t>WxH</a:t>
            </a:r>
            <a:r>
              <a:rPr lang="en-US" sz="800" b="1" dirty="0">
                <a:cs typeface="Source Sans Pro"/>
              </a:rPr>
              <a:t> in Pixels): </a:t>
            </a:r>
            <a:r>
              <a:rPr lang="en-US" sz="800" dirty="0" smtClean="0">
                <a:cs typeface="Source Sans Pro"/>
              </a:rPr>
              <a:t>728x90</a:t>
            </a:r>
            <a:endParaRPr lang="en-US" sz="800" dirty="0">
              <a:cs typeface="Source Sans Pro"/>
            </a:endParaRPr>
          </a:p>
          <a:p>
            <a:r>
              <a:rPr lang="en-US" sz="800" b="1" dirty="0">
                <a:cs typeface="Source Sans Pro"/>
              </a:rPr>
              <a:t>Maximum Expanded Dimensions (</a:t>
            </a:r>
            <a:r>
              <a:rPr lang="en-US" sz="800" b="1" dirty="0" err="1">
                <a:cs typeface="Source Sans Pro"/>
              </a:rPr>
              <a:t>WxH</a:t>
            </a:r>
            <a:r>
              <a:rPr lang="en-US" sz="800" b="1" dirty="0">
                <a:cs typeface="Source Sans Pro"/>
              </a:rPr>
              <a:t> in Pixels): </a:t>
            </a:r>
            <a:r>
              <a:rPr lang="en-US" sz="800" dirty="0" smtClean="0">
                <a:cs typeface="Source Sans Pro"/>
              </a:rPr>
              <a:t>600x600</a:t>
            </a:r>
            <a:endParaRPr lang="en-US" sz="800" dirty="0">
              <a:cs typeface="Source Sans Pro"/>
            </a:endParaRPr>
          </a:p>
          <a:p>
            <a:r>
              <a:rPr lang="en-US" sz="800" b="1" dirty="0">
                <a:cs typeface="Source Sans Pro"/>
              </a:rPr>
              <a:t>Formats:  </a:t>
            </a:r>
            <a:r>
              <a:rPr lang="en-US" sz="800" dirty="0">
                <a:cs typeface="Source Sans Pro"/>
              </a:rPr>
              <a:t>GIF, JPG, PNG, HTML5, </a:t>
            </a:r>
            <a:r>
              <a:rPr lang="en-US" sz="800" dirty="0" err="1">
                <a:cs typeface="Source Sans Pro"/>
              </a:rPr>
              <a:t>Javascript</a:t>
            </a:r>
            <a:endParaRPr lang="en-US" sz="800" dirty="0">
              <a:cs typeface="Source Sans Pro"/>
            </a:endParaRPr>
          </a:p>
          <a:p>
            <a:r>
              <a:rPr lang="en-US" sz="800" b="1" dirty="0">
                <a:cs typeface="Source Sans Pro"/>
              </a:rPr>
              <a:t>Initial File Size Max: </a:t>
            </a:r>
            <a:r>
              <a:rPr lang="en-US" sz="800" dirty="0">
                <a:cs typeface="Source Sans Pro"/>
              </a:rPr>
              <a:t>60 KB</a:t>
            </a:r>
          </a:p>
          <a:p>
            <a:r>
              <a:rPr lang="en-US" sz="800" b="1" dirty="0">
                <a:cs typeface="Source Sans Pro"/>
              </a:rPr>
              <a:t>Subsequent Max User Initiated File Load Size: </a:t>
            </a:r>
            <a:r>
              <a:rPr lang="en-US" sz="800" dirty="0">
                <a:cs typeface="Source Sans Pro"/>
              </a:rPr>
              <a:t>200 KB</a:t>
            </a:r>
          </a:p>
          <a:p>
            <a:r>
              <a:rPr lang="en-US" sz="800" b="1" dirty="0">
                <a:cs typeface="Source Sans Pro"/>
              </a:rPr>
              <a:t>Max Video and Animation Frame Rate: </a:t>
            </a:r>
            <a:r>
              <a:rPr lang="en-US" sz="800" dirty="0">
                <a:cs typeface="Source Sans Pro"/>
              </a:rPr>
              <a:t>24 FPS</a:t>
            </a:r>
          </a:p>
          <a:p>
            <a:r>
              <a:rPr lang="en-US" sz="800" b="1" dirty="0">
                <a:cs typeface="Source Sans Pro"/>
              </a:rPr>
              <a:t>Max Animation Length: </a:t>
            </a:r>
            <a:r>
              <a:rPr lang="en-US" sz="800" dirty="0">
                <a:cs typeface="Source Sans Pro"/>
              </a:rPr>
              <a:t>15 seconds</a:t>
            </a:r>
          </a:p>
          <a:p>
            <a:r>
              <a:rPr lang="en-US" sz="800" b="1" dirty="0">
                <a:cs typeface="Source Sans Pro"/>
              </a:rPr>
              <a:t>Max Video Length: </a:t>
            </a:r>
            <a:r>
              <a:rPr lang="en-US" sz="800" dirty="0">
                <a:cs typeface="Source Sans Pro"/>
              </a:rPr>
              <a:t>30 seconds</a:t>
            </a:r>
          </a:p>
          <a:p>
            <a:r>
              <a:rPr lang="en-US" sz="800" b="1" dirty="0">
                <a:cs typeface="Source Sans Pro"/>
              </a:rPr>
              <a:t>Audio: </a:t>
            </a:r>
            <a:r>
              <a:rPr lang="en-US" sz="800" dirty="0">
                <a:cs typeface="Source Sans Pro"/>
              </a:rPr>
              <a:t>User-initiated: Tap</a:t>
            </a:r>
          </a:p>
          <a:p>
            <a:endParaRPr lang="en-US" sz="800" dirty="0">
              <a:cs typeface="Source Sans Pro"/>
            </a:endParaRPr>
          </a:p>
          <a:p>
            <a:r>
              <a:rPr lang="en-US" sz="800" b="1" dirty="0">
                <a:cs typeface="Source Sans Pro"/>
              </a:rPr>
              <a:t>Minimum Required Controls:  </a:t>
            </a:r>
            <a:r>
              <a:rPr lang="en-US" sz="800" dirty="0">
                <a:cs typeface="Source Sans Pro"/>
              </a:rPr>
              <a:t>Control = “Close X” on expanded panel and “Expand” on collapsed panel Font = 8pt (11px) - 16pt (21px) Retract Feature = Either tap to close/expand Video may be played in native player which has standard controls Custom video players must include: Play, Pause, Mute (volume control to zero (0) output may be included instead of or in addition to Mute control)</a:t>
            </a:r>
          </a:p>
          <a:p>
            <a:endParaRPr lang="en-US" sz="800" dirty="0">
              <a:cs typeface="Source Sans Pro"/>
            </a:endParaRPr>
          </a:p>
          <a:p>
            <a:r>
              <a:rPr lang="en-US" sz="800" b="1" dirty="0">
                <a:cs typeface="Source Sans Pro"/>
              </a:rPr>
              <a:t>Labeling Requirements, Font Size, </a:t>
            </a:r>
            <a:r>
              <a:rPr lang="en-US" sz="800" b="1" dirty="0" err="1">
                <a:cs typeface="Source Sans Pro"/>
              </a:rPr>
              <a:t>etc</a:t>
            </a:r>
            <a:r>
              <a:rPr lang="en-US" sz="800" b="1" dirty="0">
                <a:cs typeface="Source Sans Pro"/>
              </a:rPr>
              <a:t>: </a:t>
            </a:r>
            <a:r>
              <a:rPr lang="en-US" sz="800" dirty="0">
                <a:cs typeface="Source Sans Pro"/>
              </a:rPr>
              <a:t>Ad unit content must be clearly distinguishable from normal webpage content (i.e. ad unit must have clearly defined borders and not be confused with normal page content)</a:t>
            </a:r>
          </a:p>
          <a:p>
            <a:endParaRPr lang="en-US" sz="800" dirty="0">
              <a:cs typeface="Source Sans Pro"/>
            </a:endParaRPr>
          </a:p>
          <a:p>
            <a:r>
              <a:rPr lang="en-US" sz="800" b="1" dirty="0">
                <a:cs typeface="Source Sans Pro"/>
              </a:rPr>
              <a:t>Submission Lead Time: </a:t>
            </a:r>
            <a:r>
              <a:rPr lang="en-US" sz="800" dirty="0">
                <a:cs typeface="Source Sans Pro"/>
              </a:rPr>
              <a:t>5 business </a:t>
            </a:r>
            <a:r>
              <a:rPr lang="en-US" sz="800" dirty="0" smtClean="0">
                <a:cs typeface="Source Sans Pro"/>
              </a:rPr>
              <a:t>days</a:t>
            </a:r>
          </a:p>
          <a:p>
            <a:endParaRPr lang="en-US" sz="800" dirty="0">
              <a:cs typeface="Source Sans Pro"/>
            </a:endParaRPr>
          </a:p>
          <a:p>
            <a:r>
              <a:rPr lang="en-US" sz="800" b="1" dirty="0">
                <a:cs typeface="Source Sans Pro"/>
              </a:rPr>
              <a:t>Historical Performance for this Ad Size</a:t>
            </a:r>
            <a:r>
              <a:rPr lang="en-US" sz="800" b="1" dirty="0" smtClean="0">
                <a:cs typeface="Source Sans Pro"/>
              </a:rPr>
              <a:t>: .36% CTR</a:t>
            </a:r>
            <a:endParaRPr lang="en-US" sz="800" dirty="0" smtClean="0">
              <a:cs typeface="Source Sans Pro"/>
            </a:endParaRPr>
          </a:p>
        </p:txBody>
      </p:sp>
      <p:pic>
        <p:nvPicPr>
          <p:cNvPr id="6" name="Picture 5" descr="OSG-SS-Billboar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438150"/>
            <a:ext cx="3822974" cy="3953936"/>
          </a:xfrm>
          <a:prstGeom prst="rect">
            <a:avLst/>
          </a:prstGeom>
          <a:solidFill>
            <a:srgbClr val="000000"/>
          </a:solidFill>
          <a:effectLst>
            <a:outerShdw blurRad="50800" dist="38100" dir="2700000" algn="tl" rotWithShape="0">
              <a:srgbClr val="000000">
                <a:alpha val="43000"/>
              </a:srgbClr>
            </a:outerShdw>
          </a:effectLst>
        </p:spPr>
      </p:pic>
      <p:pic>
        <p:nvPicPr>
          <p:cNvPr id="8" name="Picture 7" descr="img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208" y="867730"/>
            <a:ext cx="3280192" cy="405518"/>
          </a:xfrm>
          <a:prstGeom prst="rect">
            <a:avLst/>
          </a:prstGeom>
          <a:solidFill>
            <a:srgbClr val="23CDE8"/>
          </a:solidFill>
        </p:spPr>
      </p:pic>
      <p:sp>
        <p:nvSpPr>
          <p:cNvPr id="10" name="Rectangle 9"/>
          <p:cNvSpPr/>
          <p:nvPr/>
        </p:nvSpPr>
        <p:spPr bwMode="auto">
          <a:xfrm>
            <a:off x="4578940" y="1276350"/>
            <a:ext cx="3810000" cy="381000"/>
          </a:xfrm>
          <a:prstGeom prst="rect">
            <a:avLst/>
          </a:prstGeom>
          <a:solidFill>
            <a:srgbClr val="FFFFFF"/>
          </a:solidFill>
          <a:ln w="9525">
            <a:solidFill>
              <a:srgbClr val="FFFFFF"/>
            </a:solidFill>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Rectangle 10"/>
          <p:cNvSpPr/>
          <p:nvPr/>
        </p:nvSpPr>
        <p:spPr bwMode="auto">
          <a:xfrm>
            <a:off x="4876800" y="860575"/>
            <a:ext cx="3276600" cy="409468"/>
          </a:xfrm>
          <a:prstGeom prst="rect">
            <a:avLst/>
          </a:prstGeom>
          <a:solidFill>
            <a:srgbClr val="1D4A8C"/>
          </a:solidFill>
          <a:ln w="9525">
            <a:noFill/>
            <a:miter lim="800000"/>
            <a:headEnd/>
            <a:tailEnd/>
          </a:ln>
        </p:spPr>
        <p:txBody>
          <a:bodyPr vert="horz" wrap="square" lIns="91440" tIns="45720" rIns="91440" bIns="45720" numCol="1" rtlCol="0" anchor="t" anchorCtr="0" compatLnSpc="1">
            <a:prstTxWarp prst="textNoShape">
              <a:avLst/>
            </a:prstTxWarp>
          </a:bodyPr>
          <a:lstStyle/>
          <a:p>
            <a:pPr algn="ctr"/>
            <a:r>
              <a:rPr lang="en-US" sz="1100" dirty="0" smtClean="0">
                <a:solidFill>
                  <a:schemeClr val="bg1">
                    <a:lumMod val="85000"/>
                  </a:schemeClr>
                </a:solidFill>
              </a:rPr>
              <a:t>729x90</a:t>
            </a:r>
            <a:endParaRPr lang="en-US" sz="1100" dirty="0">
              <a:solidFill>
                <a:schemeClr val="bg1">
                  <a:lumMod val="85000"/>
                </a:schemeClr>
              </a:solidFill>
            </a:endParaRPr>
          </a:p>
        </p:txBody>
      </p:sp>
      <p:sp>
        <p:nvSpPr>
          <p:cNvPr id="12" name="Rectangle 11"/>
          <p:cNvSpPr/>
          <p:nvPr/>
        </p:nvSpPr>
        <p:spPr>
          <a:xfrm>
            <a:off x="2057400" y="4324350"/>
            <a:ext cx="1174270" cy="276999"/>
          </a:xfrm>
          <a:prstGeom prst="rect">
            <a:avLst/>
          </a:prstGeom>
        </p:spPr>
        <p:txBody>
          <a:bodyPr wrap="none">
            <a:spAutoFit/>
          </a:bodyPr>
          <a:lstStyle/>
          <a:p>
            <a:r>
              <a:rPr lang="en-US" sz="1200" u="sng" dirty="0">
                <a:hlinkClick r:id="rId4"/>
              </a:rPr>
              <a:t>Leaderboard</a:t>
            </a:r>
            <a:r>
              <a:rPr lang="en-US" sz="1200" dirty="0"/>
              <a:t> </a:t>
            </a:r>
          </a:p>
        </p:txBody>
      </p:sp>
      <p:sp>
        <p:nvSpPr>
          <p:cNvPr id="13" name="TextBox 12"/>
          <p:cNvSpPr txBox="1"/>
          <p:nvPr/>
        </p:nvSpPr>
        <p:spPr>
          <a:xfrm>
            <a:off x="838200" y="4324350"/>
            <a:ext cx="1198691" cy="276999"/>
          </a:xfrm>
          <a:prstGeom prst="rect">
            <a:avLst/>
          </a:prstGeom>
          <a:noFill/>
        </p:spPr>
        <p:txBody>
          <a:bodyPr wrap="none" rtlCol="0">
            <a:spAutoFit/>
          </a:bodyPr>
          <a:lstStyle/>
          <a:p>
            <a:r>
              <a:rPr lang="en-US" sz="1200" dirty="0" smtClean="0"/>
              <a:t>Live Example:</a:t>
            </a:r>
            <a:endParaRPr lang="en-US" sz="1200" dirty="0"/>
          </a:p>
        </p:txBody>
      </p:sp>
    </p:spTree>
    <p:extLst>
      <p:ext uri="{BB962C8B-B14F-4D97-AF65-F5344CB8AC3E}">
        <p14:creationId xmlns:p14="http://schemas.microsoft.com/office/powerpoint/2010/main" val="2593229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SG-SS-Static-Interstitia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5800" y="666750"/>
            <a:ext cx="3962400" cy="4098138"/>
          </a:xfrm>
          <a:prstGeom prst="rect">
            <a:avLst/>
          </a:prstGeom>
          <a:solidFill>
            <a:srgbClr val="000000"/>
          </a:solidFill>
          <a:effectLst>
            <a:outerShdw blurRad="50800" dist="38100" dir="2700000" algn="tl" rotWithShape="0">
              <a:srgbClr val="000000">
                <a:alpha val="43000"/>
              </a:srgbClr>
            </a:outerShdw>
          </a:effectLst>
        </p:spPr>
      </p:pic>
      <p:sp>
        <p:nvSpPr>
          <p:cNvPr id="7" name="Rectangle 6"/>
          <p:cNvSpPr/>
          <p:nvPr/>
        </p:nvSpPr>
        <p:spPr>
          <a:xfrm>
            <a:off x="228600" y="971551"/>
            <a:ext cx="4267533" cy="2677644"/>
          </a:xfrm>
          <a:prstGeom prst="rect">
            <a:avLst/>
          </a:prstGeom>
        </p:spPr>
        <p:txBody>
          <a:bodyPr wrap="square" lIns="91428" tIns="45714" rIns="91428" bIns="45714">
            <a:spAutoFit/>
          </a:bodyPr>
          <a:lstStyle/>
          <a:p>
            <a:r>
              <a:rPr lang="en-US" sz="800" b="1" dirty="0">
                <a:cs typeface="Source Sans Pro"/>
              </a:rPr>
              <a:t>Initial Dimensions (</a:t>
            </a:r>
            <a:r>
              <a:rPr lang="en-US" sz="800" b="1" dirty="0" err="1">
                <a:cs typeface="Source Sans Pro"/>
              </a:rPr>
              <a:t>WxH</a:t>
            </a:r>
            <a:r>
              <a:rPr lang="en-US" sz="800" b="1" dirty="0">
                <a:cs typeface="Source Sans Pro"/>
              </a:rPr>
              <a:t> in Pixels): </a:t>
            </a:r>
            <a:r>
              <a:rPr lang="en-US" sz="800" dirty="0">
                <a:cs typeface="Source Sans Pro"/>
              </a:rPr>
              <a:t>600 x 600</a:t>
            </a:r>
          </a:p>
          <a:p>
            <a:r>
              <a:rPr lang="en-US" sz="800" b="1" dirty="0">
                <a:cs typeface="Source Sans Pro"/>
              </a:rPr>
              <a:t>Maximum Expanded Dimensions (</a:t>
            </a:r>
            <a:r>
              <a:rPr lang="en-US" sz="800" b="1" dirty="0" err="1">
                <a:cs typeface="Source Sans Pro"/>
              </a:rPr>
              <a:t>WxH</a:t>
            </a:r>
            <a:r>
              <a:rPr lang="en-US" sz="800" b="1" dirty="0">
                <a:cs typeface="Source Sans Pro"/>
              </a:rPr>
              <a:t> in Pixels): </a:t>
            </a:r>
            <a:r>
              <a:rPr lang="en-US" sz="800" dirty="0">
                <a:cs typeface="Source Sans Pro"/>
              </a:rPr>
              <a:t>Expansion not Allowed for this unit</a:t>
            </a:r>
          </a:p>
          <a:p>
            <a:r>
              <a:rPr lang="en-US" sz="800" b="1" dirty="0">
                <a:cs typeface="Source Sans Pro"/>
              </a:rPr>
              <a:t>Formats:  </a:t>
            </a:r>
            <a:r>
              <a:rPr lang="en-US" sz="800" dirty="0">
                <a:cs typeface="Source Sans Pro"/>
              </a:rPr>
              <a:t>GIF, JPG, PNG, HTML5, </a:t>
            </a:r>
            <a:r>
              <a:rPr lang="en-US" sz="800" dirty="0" err="1">
                <a:cs typeface="Source Sans Pro"/>
              </a:rPr>
              <a:t>Javascript</a:t>
            </a:r>
            <a:endParaRPr lang="en-US" sz="800" dirty="0">
              <a:cs typeface="Source Sans Pro"/>
            </a:endParaRPr>
          </a:p>
          <a:p>
            <a:r>
              <a:rPr lang="en-US" sz="800" b="1" dirty="0">
                <a:cs typeface="Source Sans Pro"/>
              </a:rPr>
              <a:t>Initial File Size Max: </a:t>
            </a:r>
            <a:r>
              <a:rPr lang="en-US" sz="800" dirty="0">
                <a:cs typeface="Source Sans Pro"/>
              </a:rPr>
              <a:t>200 KB</a:t>
            </a:r>
          </a:p>
          <a:p>
            <a:r>
              <a:rPr lang="en-US" sz="800" b="1" dirty="0">
                <a:cs typeface="Source Sans Pro"/>
              </a:rPr>
              <a:t>Subsequent Max User Initiated File Load Size: </a:t>
            </a:r>
            <a:r>
              <a:rPr lang="en-US" sz="800" dirty="0">
                <a:cs typeface="Source Sans Pro"/>
              </a:rPr>
              <a:t>300 KB</a:t>
            </a:r>
          </a:p>
          <a:p>
            <a:r>
              <a:rPr lang="en-US" sz="800" b="1" dirty="0">
                <a:cs typeface="Source Sans Pro"/>
              </a:rPr>
              <a:t>Max Video and Animation Frame Rate: </a:t>
            </a:r>
            <a:r>
              <a:rPr lang="en-US" sz="800" dirty="0">
                <a:cs typeface="Source Sans Pro"/>
              </a:rPr>
              <a:t>24 FPS</a:t>
            </a:r>
          </a:p>
          <a:p>
            <a:r>
              <a:rPr lang="en-US" sz="800" b="1" dirty="0">
                <a:cs typeface="Source Sans Pro"/>
              </a:rPr>
              <a:t>Max Animation Length: </a:t>
            </a:r>
            <a:r>
              <a:rPr lang="en-US" sz="800" dirty="0">
                <a:cs typeface="Source Sans Pro"/>
              </a:rPr>
              <a:t>15 seconds</a:t>
            </a:r>
          </a:p>
          <a:p>
            <a:r>
              <a:rPr lang="en-US" sz="800" b="1" dirty="0">
                <a:cs typeface="Source Sans Pro"/>
              </a:rPr>
              <a:t>Max Video Length: </a:t>
            </a:r>
            <a:r>
              <a:rPr lang="en-US" sz="800" dirty="0">
                <a:cs typeface="Source Sans Pro"/>
              </a:rPr>
              <a:t>30 seconds</a:t>
            </a:r>
          </a:p>
          <a:p>
            <a:r>
              <a:rPr lang="en-US" sz="800" b="1" dirty="0">
                <a:cs typeface="Source Sans Pro"/>
              </a:rPr>
              <a:t>Audio: </a:t>
            </a:r>
            <a:r>
              <a:rPr lang="en-US" sz="800" dirty="0">
                <a:cs typeface="Source Sans Pro"/>
              </a:rPr>
              <a:t>User-initiated: Tap</a:t>
            </a:r>
          </a:p>
          <a:p>
            <a:endParaRPr lang="en-US" sz="800" dirty="0">
              <a:cs typeface="Source Sans Pro"/>
            </a:endParaRPr>
          </a:p>
          <a:p>
            <a:r>
              <a:rPr lang="en-US" sz="800" b="1" dirty="0">
                <a:cs typeface="Source Sans Pro"/>
              </a:rPr>
              <a:t>Minimum Required Controls:  </a:t>
            </a:r>
            <a:r>
              <a:rPr lang="en-US" sz="800" dirty="0">
                <a:cs typeface="Source Sans Pro"/>
              </a:rPr>
              <a:t>“Close” control provided by browser window if ad displays in its own browser window. If overlaid on target page, include “Close X” button. Font = 8pt (11px) - 16pt (21px)</a:t>
            </a:r>
          </a:p>
          <a:p>
            <a:endParaRPr lang="en-US" sz="800" dirty="0">
              <a:cs typeface="Source Sans Pro"/>
            </a:endParaRPr>
          </a:p>
          <a:p>
            <a:r>
              <a:rPr lang="en-US" sz="800" b="1" dirty="0">
                <a:cs typeface="Source Sans Pro"/>
              </a:rPr>
              <a:t>Labeling Requirements, Font Size, </a:t>
            </a:r>
            <a:r>
              <a:rPr lang="en-US" sz="800" b="1" dirty="0" err="1">
                <a:cs typeface="Source Sans Pro"/>
              </a:rPr>
              <a:t>etc</a:t>
            </a:r>
            <a:r>
              <a:rPr lang="en-US" sz="800" b="1" dirty="0">
                <a:cs typeface="Source Sans Pro"/>
              </a:rPr>
              <a:t>: </a:t>
            </a:r>
            <a:r>
              <a:rPr lang="en-US" sz="800" dirty="0">
                <a:cs typeface="Source Sans Pro"/>
              </a:rPr>
              <a:t>Ad unit content must be clearly distinguishable from normal webpage content (i.e. ad unit must have clearly defined borders and not be confused with normal page content)</a:t>
            </a:r>
          </a:p>
          <a:p>
            <a:endParaRPr lang="en-US" sz="800" dirty="0">
              <a:cs typeface="Source Sans Pro"/>
            </a:endParaRPr>
          </a:p>
          <a:p>
            <a:r>
              <a:rPr lang="en-US" sz="800" b="1" dirty="0">
                <a:cs typeface="Source Sans Pro"/>
              </a:rPr>
              <a:t>Submission Lead Time: </a:t>
            </a:r>
            <a:r>
              <a:rPr lang="en-US" sz="800" dirty="0">
                <a:cs typeface="Source Sans Pro"/>
              </a:rPr>
              <a:t>5 business </a:t>
            </a:r>
            <a:r>
              <a:rPr lang="en-US" sz="800" dirty="0" smtClean="0">
                <a:cs typeface="Source Sans Pro"/>
              </a:rPr>
              <a:t>days</a:t>
            </a:r>
          </a:p>
          <a:p>
            <a:endParaRPr lang="en-US" sz="800" dirty="0">
              <a:cs typeface="Source Sans Pro"/>
            </a:endParaRPr>
          </a:p>
          <a:p>
            <a:r>
              <a:rPr lang="en-US" sz="800" b="1" dirty="0">
                <a:cs typeface="Source Sans Pro"/>
              </a:rPr>
              <a:t>Historical Performance for this Ad Size: </a:t>
            </a:r>
            <a:r>
              <a:rPr lang="en-US" sz="800" b="1" dirty="0" smtClean="0">
                <a:cs typeface="Source Sans Pro"/>
              </a:rPr>
              <a:t> 1.93% CTR</a:t>
            </a:r>
            <a:endParaRPr lang="en-US" sz="800" dirty="0">
              <a:cs typeface="Source Sans Pro"/>
            </a:endParaRPr>
          </a:p>
        </p:txBody>
      </p:sp>
      <p:sp>
        <p:nvSpPr>
          <p:cNvPr id="9" name="TextBox 8"/>
          <p:cNvSpPr txBox="1"/>
          <p:nvPr/>
        </p:nvSpPr>
        <p:spPr>
          <a:xfrm>
            <a:off x="304800" y="133352"/>
            <a:ext cx="4572000" cy="584775"/>
          </a:xfrm>
          <a:prstGeom prst="rect">
            <a:avLst/>
          </a:prstGeom>
          <a:noFill/>
        </p:spPr>
        <p:txBody>
          <a:bodyPr wrap="square" lIns="91428" tIns="45714" rIns="91428" bIns="45714" rtlCol="0">
            <a:spAutoFit/>
          </a:bodyPr>
          <a:lstStyle/>
          <a:p>
            <a:r>
              <a:rPr lang="en-US" sz="3200" b="1" dirty="0" smtClean="0">
                <a:solidFill>
                  <a:schemeClr val="bg1">
                    <a:lumMod val="50000"/>
                  </a:schemeClr>
                </a:solidFill>
                <a:latin typeface="+mj-lt"/>
                <a:ea typeface="Open Sans" pitchFamily="34" charset="0"/>
                <a:cs typeface="Open Sans" pitchFamily="34" charset="0"/>
              </a:rPr>
              <a:t>Interstitial</a:t>
            </a:r>
            <a:endParaRPr lang="en-US" sz="3200" b="1" dirty="0">
              <a:solidFill>
                <a:schemeClr val="bg1">
                  <a:lumMod val="50000"/>
                </a:schemeClr>
              </a:solidFill>
              <a:latin typeface="+mj-lt"/>
              <a:ea typeface="Open Sans" pitchFamily="34" charset="0"/>
              <a:cs typeface="Open Sans" pitchFamily="34" charset="0"/>
            </a:endParaRPr>
          </a:p>
        </p:txBody>
      </p:sp>
      <p:sp>
        <p:nvSpPr>
          <p:cNvPr id="10" name="TextBox 9"/>
          <p:cNvSpPr txBox="1"/>
          <p:nvPr/>
        </p:nvSpPr>
        <p:spPr>
          <a:xfrm>
            <a:off x="304800" y="514350"/>
            <a:ext cx="4267200" cy="461653"/>
          </a:xfrm>
          <a:prstGeom prst="rect">
            <a:avLst/>
          </a:prstGeom>
          <a:noFill/>
        </p:spPr>
        <p:txBody>
          <a:bodyPr wrap="square" lIns="91428" tIns="45714" rIns="91428" bIns="45714" rtlCol="0">
            <a:spAutoFit/>
          </a:bodyPr>
          <a:lstStyle/>
          <a:p>
            <a:r>
              <a:rPr lang="en-US" sz="2400" dirty="0">
                <a:solidFill>
                  <a:schemeClr val="bg1">
                    <a:lumMod val="65000"/>
                  </a:schemeClr>
                </a:solidFill>
                <a:ea typeface="Open Sans" pitchFamily="34" charset="0"/>
                <a:cs typeface="Open Sans" pitchFamily="34" charset="0"/>
              </a:rPr>
              <a:t>600 x 600</a:t>
            </a:r>
          </a:p>
        </p:txBody>
      </p:sp>
    </p:spTree>
    <p:extLst>
      <p:ext uri="{BB962C8B-B14F-4D97-AF65-F5344CB8AC3E}">
        <p14:creationId xmlns:p14="http://schemas.microsoft.com/office/powerpoint/2010/main" val="1192540099"/>
      </p:ext>
    </p:extLst>
  </p:cSld>
  <p:clrMapOvr>
    <a:masterClrMapping/>
  </p:clrMapOvr>
  <mc:AlternateContent xmlns:mc="http://schemas.openxmlformats.org/markup-compatibility/2006" xmlns:p14="http://schemas.microsoft.com/office/powerpoint/2010/main">
    <mc:Choice Requires="p14">
      <p:transition p14:dur="0" advClick="0" advTm="1500"/>
    </mc:Choice>
    <mc:Fallback xmlns="">
      <p:transition advClick="0" advTm="150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24354"/>
      </a:dk2>
      <a:lt2>
        <a:srgbClr val="EEECE1"/>
      </a:lt2>
      <a:accent1>
        <a:srgbClr val="FFD150"/>
      </a:accent1>
      <a:accent2>
        <a:srgbClr val="CE453A"/>
      </a:accent2>
      <a:accent3>
        <a:srgbClr val="49BAA4"/>
      </a:accent3>
      <a:accent4>
        <a:srgbClr val="640046"/>
      </a:accent4>
      <a:accent5>
        <a:srgbClr val="23CDE8"/>
      </a:accent5>
      <a:accent6>
        <a:srgbClr val="E27940"/>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80861</TotalTime>
  <Words>7022</Words>
  <Application>Microsoft Macintosh PowerPoint</Application>
  <PresentationFormat>On-screen Show (16:9)</PresentationFormat>
  <Paragraphs>770</Paragraphs>
  <Slides>47</Slides>
  <Notes>8</Notes>
  <HiddenSlides>0</HiddenSlides>
  <MMClips>0</MMClips>
  <ScaleCrop>false</ScaleCrop>
  <HeadingPairs>
    <vt:vector size="4" baseType="variant">
      <vt:variant>
        <vt:lpstr>Theme</vt:lpstr>
      </vt:variant>
      <vt:variant>
        <vt:i4>3</vt:i4>
      </vt:variant>
      <vt:variant>
        <vt:lpstr>Slide Titles</vt:lpstr>
      </vt:variant>
      <vt:variant>
        <vt:i4>47</vt:i4>
      </vt:variant>
    </vt:vector>
  </HeadingPairs>
  <TitlesOfParts>
    <vt:vector size="50" baseType="lpstr">
      <vt:lpstr>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Hudson, Reggie</cp:lastModifiedBy>
  <cp:revision>398</cp:revision>
  <cp:lastPrinted>2015-08-27T21:07:26Z</cp:lastPrinted>
  <dcterms:created xsi:type="dcterms:W3CDTF">2014-09-29T06:51:45Z</dcterms:created>
  <dcterms:modified xsi:type="dcterms:W3CDTF">2016-02-29T17:28:34Z</dcterms:modified>
</cp:coreProperties>
</file>